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980" r:id="rId6"/>
    <p:sldId id="331" r:id="rId7"/>
    <p:sldId id="1013" r:id="rId8"/>
    <p:sldId id="1032" r:id="rId9"/>
    <p:sldId id="1014" r:id="rId10"/>
    <p:sldId id="1028" r:id="rId11"/>
    <p:sldId id="966" r:id="rId12"/>
    <p:sldId id="1036" r:id="rId13"/>
    <p:sldId id="1037" r:id="rId14"/>
    <p:sldId id="1038" r:id="rId15"/>
    <p:sldId id="1047" r:id="rId16"/>
    <p:sldId id="957" r:id="rId17"/>
    <p:sldId id="1039" r:id="rId18"/>
    <p:sldId id="1035" r:id="rId19"/>
    <p:sldId id="1040" r:id="rId20"/>
    <p:sldId id="1041" r:id="rId21"/>
    <p:sldId id="1029" r:id="rId22"/>
    <p:sldId id="1042" r:id="rId23"/>
    <p:sldId id="1015" r:id="rId24"/>
    <p:sldId id="1043" r:id="rId25"/>
    <p:sldId id="1045" r:id="rId26"/>
    <p:sldId id="1046" r:id="rId27"/>
    <p:sldId id="9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er Presentation" id="{887D5A8E-1213-45F5-804E-E17F8107D308}">
          <p14:sldIdLst>
            <p14:sldId id="980"/>
            <p14:sldId id="331"/>
            <p14:sldId id="1013"/>
            <p14:sldId id="1032"/>
            <p14:sldId id="1014"/>
            <p14:sldId id="1028"/>
            <p14:sldId id="966"/>
            <p14:sldId id="1036"/>
            <p14:sldId id="1037"/>
            <p14:sldId id="1038"/>
            <p14:sldId id="1047"/>
            <p14:sldId id="957"/>
            <p14:sldId id="1039"/>
            <p14:sldId id="1035"/>
            <p14:sldId id="1040"/>
            <p14:sldId id="1041"/>
            <p14:sldId id="1029"/>
            <p14:sldId id="1042"/>
            <p14:sldId id="1015"/>
            <p14:sldId id="1043"/>
            <p14:sldId id="1045"/>
            <p14:sldId id="1046"/>
            <p14:sldId id="986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9B336D-DCF0-5677-A558-F7BDD7D97803}" name="TJ Fulfer" initials="TF" userId="S::fulfer-tj@norc.org::90d792f1-f964-41ae-b256-a492db49bda1" providerId="AD"/>
  <p188:author id="{EA964AF4-A40B-00D0-D84A-B61615799B63}" name="Brian Wells" initials="BW" userId="S::wells-brian@norc.org::b2cf19ea-fca5-4fcf-bc93-6a7059f152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jaira Gijon" initials="YG" lastIdx="77" clrIdx="0">
    <p:extLst>
      <p:ext uri="{19B8F6BF-5375-455C-9EA6-DF929625EA0E}">
        <p15:presenceInfo xmlns:p15="http://schemas.microsoft.com/office/powerpoint/2012/main" userId="S-1-5-21-1606980848-1604221776-839522115-17045" providerId="AD"/>
      </p:ext>
    </p:extLst>
  </p:cmAuthor>
  <p:cmAuthor id="2" name="Michael Garcia" initials="MG" lastIdx="43" clrIdx="1">
    <p:extLst>
      <p:ext uri="{19B8F6BF-5375-455C-9EA6-DF929625EA0E}">
        <p15:presenceInfo xmlns:p15="http://schemas.microsoft.com/office/powerpoint/2012/main" userId="ea6b4bbba15aa9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71F"/>
    <a:srgbClr val="EDEAE4"/>
    <a:srgbClr val="EC6318"/>
    <a:srgbClr val="EC6923"/>
    <a:srgbClr val="D96324"/>
    <a:srgbClr val="F6F3F0"/>
    <a:srgbClr val="F6F4F1"/>
    <a:srgbClr val="8F5739"/>
    <a:srgbClr val="8F6047"/>
    <a:srgbClr val="8F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15836-424E-4BF7-9D60-C4CEDEB7DD23}" v="2" dt="2024-07-30T14:15:08.305"/>
    <p1510:client id="{65789779-9BBC-54A6-AB13-736D1FFE75EE}" v="5" dt="2024-07-30T21:55:06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487" autoAdjust="0"/>
  </p:normalViewPr>
  <p:slideViewPr>
    <p:cSldViewPr snapToGrid="0">
      <p:cViewPr varScale="1">
        <p:scale>
          <a:sx n="84" d="100"/>
          <a:sy n="84" d="100"/>
        </p:scale>
        <p:origin x="1548" y="90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-19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Lafia" userId="S::lafia-sara@norc.org::d9872f82-0098-457a-8eb3-0cefb6492dac" providerId="AD" clId="Web-{65789779-9BBC-54A6-AB13-736D1FFE75EE}"/>
    <pc:docChg chg="modSld">
      <pc:chgData name="Sara Lafia" userId="S::lafia-sara@norc.org::d9872f82-0098-457a-8eb3-0cefb6492dac" providerId="AD" clId="Web-{65789779-9BBC-54A6-AB13-736D1FFE75EE}" dt="2024-07-30T21:55:06.250" v="4" actId="20577"/>
      <pc:docMkLst>
        <pc:docMk/>
      </pc:docMkLst>
      <pc:sldChg chg="modSp">
        <pc:chgData name="Sara Lafia" userId="S::lafia-sara@norc.org::d9872f82-0098-457a-8eb3-0cefb6492dac" providerId="AD" clId="Web-{65789779-9BBC-54A6-AB13-736D1FFE75EE}" dt="2024-07-30T21:55:06.250" v="4" actId="20577"/>
        <pc:sldMkLst>
          <pc:docMk/>
          <pc:sldMk cId="3566177722" sldId="1038"/>
        </pc:sldMkLst>
        <pc:spChg chg="mod">
          <ac:chgData name="Sara Lafia" userId="S::lafia-sara@norc.org::d9872f82-0098-457a-8eb3-0cefb6492dac" providerId="AD" clId="Web-{65789779-9BBC-54A6-AB13-736D1FFE75EE}" dt="2024-07-30T21:55:06.250" v="4" actId="20577"/>
          <ac:spMkLst>
            <pc:docMk/>
            <pc:sldMk cId="3566177722" sldId="1038"/>
            <ac:spMk id="4" creationId="{0C5105A9-E97C-4AF8-837E-72F1EFE14CAD}"/>
          </ac:spMkLst>
        </pc:spChg>
      </pc:sldChg>
    </pc:docChg>
  </pc:docChgLst>
  <pc:docChgLst>
    <pc:chgData name="Brian Wells" userId="b2cf19ea-fca5-4fcf-bc93-6a7059f152e1" providerId="ADAL" clId="{01B15836-424E-4BF7-9D60-C4CEDEB7DD23}"/>
    <pc:docChg chg="undo custSel delSld modSld modSection">
      <pc:chgData name="Brian Wells" userId="b2cf19ea-fca5-4fcf-bc93-6a7059f152e1" providerId="ADAL" clId="{01B15836-424E-4BF7-9D60-C4CEDEB7DD23}" dt="2024-07-30T17:59:24.511" v="194" actId="20577"/>
      <pc:docMkLst>
        <pc:docMk/>
      </pc:docMkLst>
      <pc:sldChg chg="modSp">
        <pc:chgData name="Brian Wells" userId="b2cf19ea-fca5-4fcf-bc93-6a7059f152e1" providerId="ADAL" clId="{01B15836-424E-4BF7-9D60-C4CEDEB7DD23}" dt="2024-07-30T14:15:08.305" v="189" actId="114"/>
        <pc:sldMkLst>
          <pc:docMk/>
          <pc:sldMk cId="2076647466" sldId="957"/>
        </pc:sldMkLst>
        <pc:spChg chg="mod">
          <ac:chgData name="Brian Wells" userId="b2cf19ea-fca5-4fcf-bc93-6a7059f152e1" providerId="ADAL" clId="{01B15836-424E-4BF7-9D60-C4CEDEB7DD23}" dt="2024-07-30T14:15:08.305" v="189" actId="114"/>
          <ac:spMkLst>
            <pc:docMk/>
            <pc:sldMk cId="2076647466" sldId="957"/>
            <ac:spMk id="5" creationId="{B1731F5A-BF87-7093-8A7C-6D92381B9FC9}"/>
          </ac:spMkLst>
        </pc:spChg>
      </pc:sldChg>
      <pc:sldChg chg="del">
        <pc:chgData name="Brian Wells" userId="b2cf19ea-fca5-4fcf-bc93-6a7059f152e1" providerId="ADAL" clId="{01B15836-424E-4BF7-9D60-C4CEDEB7DD23}" dt="2024-07-30T14:14:17.165" v="187" actId="47"/>
        <pc:sldMkLst>
          <pc:docMk/>
          <pc:sldMk cId="1751685394" sldId="1031"/>
        </pc:sldMkLst>
      </pc:sldChg>
      <pc:sldChg chg="modNotesTx">
        <pc:chgData name="Brian Wells" userId="b2cf19ea-fca5-4fcf-bc93-6a7059f152e1" providerId="ADAL" clId="{01B15836-424E-4BF7-9D60-C4CEDEB7DD23}" dt="2024-07-30T17:59:24.511" v="194" actId="20577"/>
        <pc:sldMkLst>
          <pc:docMk/>
          <pc:sldMk cId="1140970957" sldId="1035"/>
        </pc:sldMkLst>
      </pc:sldChg>
      <pc:sldChg chg="modSp mod">
        <pc:chgData name="Brian Wells" userId="b2cf19ea-fca5-4fcf-bc93-6a7059f152e1" providerId="ADAL" clId="{01B15836-424E-4BF7-9D60-C4CEDEB7DD23}" dt="2024-07-30T14:13:56.824" v="186" actId="179"/>
        <pc:sldMkLst>
          <pc:docMk/>
          <pc:sldMk cId="2091897090" sldId="1036"/>
        </pc:sldMkLst>
        <pc:spChg chg="mod">
          <ac:chgData name="Brian Wells" userId="b2cf19ea-fca5-4fcf-bc93-6a7059f152e1" providerId="ADAL" clId="{01B15836-424E-4BF7-9D60-C4CEDEB7DD23}" dt="2024-07-30T14:10:58.886" v="154" actId="20577"/>
          <ac:spMkLst>
            <pc:docMk/>
            <pc:sldMk cId="2091897090" sldId="1036"/>
            <ac:spMk id="3" creationId="{DD855964-ECCD-E11A-374B-6541F8B53495}"/>
          </ac:spMkLst>
        </pc:spChg>
        <pc:spChg chg="mod">
          <ac:chgData name="Brian Wells" userId="b2cf19ea-fca5-4fcf-bc93-6a7059f152e1" providerId="ADAL" clId="{01B15836-424E-4BF7-9D60-C4CEDEB7DD23}" dt="2024-07-30T14:13:56.824" v="186" actId="179"/>
          <ac:spMkLst>
            <pc:docMk/>
            <pc:sldMk cId="2091897090" sldId="1036"/>
            <ac:spMk id="4" creationId="{30A39AAD-D17C-0137-BC5B-2F908BFE4BB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Education by mode</a:t>
            </a:r>
          </a:p>
        </c:rich>
      </c:tx>
      <c:layout>
        <c:manualLayout>
          <c:xMode val="edge"/>
          <c:yMode val="edge"/>
          <c:x val="1.742344706911636E-2"/>
          <c:y val="4.61361014994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4A-4C75-9EC7-7658193A963B}"/>
              </c:ext>
            </c:extLst>
          </c:dPt>
          <c:dPt>
            <c:idx val="1"/>
            <c:invertIfNegative val="0"/>
            <c:bubble3D val="0"/>
            <c:spPr>
              <a:solidFill>
                <a:srgbClr val="EC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A-4C75-9EC7-7658193A963B}"/>
              </c:ext>
            </c:extLst>
          </c:dPt>
          <c:cat>
            <c:multiLvlStrRef>
              <c:f>Sheet1!$B$23:$K$24</c:f>
              <c:multiLvlStrCache>
                <c:ptCount val="10"/>
                <c:lvl>
                  <c:pt idx="0">
                    <c:v>Graduate</c:v>
                  </c:pt>
                  <c:pt idx="1">
                    <c:v>Bachelor's</c:v>
                  </c:pt>
                  <c:pt idx="2">
                    <c:v>Associates/Junior college</c:v>
                  </c:pt>
                  <c:pt idx="3">
                    <c:v>High school</c:v>
                  </c:pt>
                  <c:pt idx="4">
                    <c:v>Less than high school</c:v>
                  </c:pt>
                  <c:pt idx="5">
                    <c:v>Graduate</c:v>
                  </c:pt>
                  <c:pt idx="6">
                    <c:v>Bachelor's</c:v>
                  </c:pt>
                  <c:pt idx="7">
                    <c:v>Associates/Junior college</c:v>
                  </c:pt>
                  <c:pt idx="8">
                    <c:v>High school</c:v>
                  </c:pt>
                  <c:pt idx="9">
                    <c:v>Less than high school</c:v>
                  </c:pt>
                </c:lvl>
                <c:lvl>
                  <c:pt idx="0">
                    <c:v>In-person/CATI</c:v>
                  </c:pt>
                  <c:pt idx="5">
                    <c:v>Web/Mixed-Mode</c:v>
                  </c:pt>
                </c:lvl>
              </c:multiLvlStrCache>
            </c:multiLvlStrRef>
          </c:cat>
          <c:val>
            <c:numRef>
              <c:f>Sheet1!$B$25:$K$25</c:f>
              <c:numCache>
                <c:formatCode>0%</c:formatCode>
                <c:ptCount val="10"/>
                <c:pt idx="0">
                  <c:v>0.11</c:v>
                </c:pt>
                <c:pt idx="1">
                  <c:v>0.18</c:v>
                </c:pt>
                <c:pt idx="2">
                  <c:v>0.09</c:v>
                </c:pt>
                <c:pt idx="3">
                  <c:v>0.5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4A-4C75-9EC7-7658193A963B}"/>
            </c:ext>
          </c:extLst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4A-4C75-9EC7-7658193A963B}"/>
              </c:ext>
            </c:extLst>
          </c:dPt>
          <c:dPt>
            <c:idx val="6"/>
            <c:invertIfNegative val="0"/>
            <c:bubble3D val="0"/>
            <c:spPr>
              <a:solidFill>
                <a:srgbClr val="EC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E4A-4C75-9EC7-7658193A963B}"/>
              </c:ext>
            </c:extLst>
          </c:dPt>
          <c:cat>
            <c:multiLvlStrRef>
              <c:f>Sheet1!$B$23:$K$24</c:f>
              <c:multiLvlStrCache>
                <c:ptCount val="10"/>
                <c:lvl>
                  <c:pt idx="0">
                    <c:v>Graduate</c:v>
                  </c:pt>
                  <c:pt idx="1">
                    <c:v>Bachelor's</c:v>
                  </c:pt>
                  <c:pt idx="2">
                    <c:v>Associates/Junior college</c:v>
                  </c:pt>
                  <c:pt idx="3">
                    <c:v>High school</c:v>
                  </c:pt>
                  <c:pt idx="4">
                    <c:v>Less than high school</c:v>
                  </c:pt>
                  <c:pt idx="5">
                    <c:v>Graduate</c:v>
                  </c:pt>
                  <c:pt idx="6">
                    <c:v>Bachelor's</c:v>
                  </c:pt>
                  <c:pt idx="7">
                    <c:v>Associates/Junior college</c:v>
                  </c:pt>
                  <c:pt idx="8">
                    <c:v>High school</c:v>
                  </c:pt>
                  <c:pt idx="9">
                    <c:v>Less than high school</c:v>
                  </c:pt>
                </c:lvl>
                <c:lvl>
                  <c:pt idx="0">
                    <c:v>In-person/CATI</c:v>
                  </c:pt>
                  <c:pt idx="5">
                    <c:v>Web/Mixed-Mode</c:v>
                  </c:pt>
                </c:lvl>
              </c:multiLvlStrCache>
            </c:multiLvlStrRef>
          </c:cat>
          <c:val>
            <c:numRef>
              <c:f>Sheet1!$B$26:$K$26</c:f>
              <c:numCache>
                <c:formatCode>General</c:formatCode>
                <c:ptCount val="10"/>
                <c:pt idx="5" formatCode="0%">
                  <c:v>0.18</c:v>
                </c:pt>
                <c:pt idx="6" formatCode="0%">
                  <c:v>0.25</c:v>
                </c:pt>
                <c:pt idx="7" formatCode="0%">
                  <c:v>7.0000000000000007E-2</c:v>
                </c:pt>
                <c:pt idx="8" formatCode="0%">
                  <c:v>0.42</c:v>
                </c:pt>
                <c:pt idx="9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4A-4C75-9EC7-7658193A9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4990607"/>
        <c:axId val="485000207"/>
      </c:barChart>
      <c:catAx>
        <c:axId val="484990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485000207"/>
        <c:crosses val="autoZero"/>
        <c:auto val="1"/>
        <c:lblAlgn val="ctr"/>
        <c:lblOffset val="100"/>
        <c:noMultiLvlLbl val="0"/>
      </c:catAx>
      <c:valAx>
        <c:axId val="485000207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99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Marital status by mode</a:t>
            </a:r>
          </a:p>
        </c:rich>
      </c:tx>
      <c:layout>
        <c:manualLayout>
          <c:xMode val="edge"/>
          <c:yMode val="edge"/>
          <c:x val="9.0901137357830269E-3"/>
          <c:y val="5.0749711649365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C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B-43E6-BAE4-A4E3F1D7B1D1}"/>
              </c:ext>
            </c:extLst>
          </c:dPt>
          <c:cat>
            <c:multiLvlStrRef>
              <c:f>Sheet1!$B$31:$K$32</c:f>
              <c:multiLvlStrCache>
                <c:ptCount val="10"/>
                <c:lvl>
                  <c:pt idx="0">
                    <c:v>Never married</c:v>
                  </c:pt>
                  <c:pt idx="1">
                    <c:v>Separated</c:v>
                  </c:pt>
                  <c:pt idx="2">
                    <c:v>Divorced</c:v>
                  </c:pt>
                  <c:pt idx="3">
                    <c:v>Widowed</c:v>
                  </c:pt>
                  <c:pt idx="4">
                    <c:v>Married</c:v>
                  </c:pt>
                  <c:pt idx="5">
                    <c:v>Never married</c:v>
                  </c:pt>
                  <c:pt idx="6">
                    <c:v>Separated</c:v>
                  </c:pt>
                  <c:pt idx="7">
                    <c:v>Divorced</c:v>
                  </c:pt>
                  <c:pt idx="8">
                    <c:v>Widowed</c:v>
                  </c:pt>
                  <c:pt idx="9">
                    <c:v>Married</c:v>
                  </c:pt>
                </c:lvl>
                <c:lvl>
                  <c:pt idx="0">
                    <c:v>In-person/CATI</c:v>
                  </c:pt>
                  <c:pt idx="5">
                    <c:v>Web/Mixed-Mode</c:v>
                  </c:pt>
                </c:lvl>
              </c:multiLvlStrCache>
            </c:multiLvlStrRef>
          </c:cat>
          <c:val>
            <c:numRef>
              <c:f>Sheet1!$B$33:$K$33</c:f>
              <c:numCache>
                <c:formatCode>0%</c:formatCode>
                <c:ptCount val="10"/>
                <c:pt idx="0">
                  <c:v>0.31</c:v>
                </c:pt>
                <c:pt idx="1">
                  <c:v>0.04</c:v>
                </c:pt>
                <c:pt idx="2">
                  <c:v>0.19</c:v>
                </c:pt>
                <c:pt idx="3">
                  <c:v>0.09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B-43E6-BAE4-A4E3F1D7B1D1}"/>
            </c:ext>
          </c:extLst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EC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FB-43E6-BAE4-A4E3F1D7B1D1}"/>
              </c:ext>
            </c:extLst>
          </c:dPt>
          <c:cat>
            <c:multiLvlStrRef>
              <c:f>Sheet1!$B$31:$K$32</c:f>
              <c:multiLvlStrCache>
                <c:ptCount val="10"/>
                <c:lvl>
                  <c:pt idx="0">
                    <c:v>Never married</c:v>
                  </c:pt>
                  <c:pt idx="1">
                    <c:v>Separated</c:v>
                  </c:pt>
                  <c:pt idx="2">
                    <c:v>Divorced</c:v>
                  </c:pt>
                  <c:pt idx="3">
                    <c:v>Widowed</c:v>
                  </c:pt>
                  <c:pt idx="4">
                    <c:v>Married</c:v>
                  </c:pt>
                  <c:pt idx="5">
                    <c:v>Never married</c:v>
                  </c:pt>
                  <c:pt idx="6">
                    <c:v>Separated</c:v>
                  </c:pt>
                  <c:pt idx="7">
                    <c:v>Divorced</c:v>
                  </c:pt>
                  <c:pt idx="8">
                    <c:v>Widowed</c:v>
                  </c:pt>
                  <c:pt idx="9">
                    <c:v>Married</c:v>
                  </c:pt>
                </c:lvl>
                <c:lvl>
                  <c:pt idx="0">
                    <c:v>In-person/CATI</c:v>
                  </c:pt>
                  <c:pt idx="5">
                    <c:v>Web/Mixed-Mode</c:v>
                  </c:pt>
                </c:lvl>
              </c:multiLvlStrCache>
            </c:multiLvlStrRef>
          </c:cat>
          <c:val>
            <c:numRef>
              <c:f>Sheet1!$B$34:$K$34</c:f>
              <c:numCache>
                <c:formatCode>General</c:formatCode>
                <c:ptCount val="10"/>
                <c:pt idx="5" formatCode="0%">
                  <c:v>0.33</c:v>
                </c:pt>
                <c:pt idx="6" formatCode="0%">
                  <c:v>0.02</c:v>
                </c:pt>
                <c:pt idx="7" formatCode="0%">
                  <c:v>0.13</c:v>
                </c:pt>
                <c:pt idx="8" formatCode="0%">
                  <c:v>0.04</c:v>
                </c:pt>
                <c:pt idx="9" formatCode="0%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FB-43E6-BAE4-A4E3F1D7B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4990607"/>
        <c:axId val="485000207"/>
      </c:barChart>
      <c:catAx>
        <c:axId val="484990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485000207"/>
        <c:crosses val="autoZero"/>
        <c:auto val="1"/>
        <c:lblAlgn val="ctr"/>
        <c:lblOffset val="100"/>
        <c:noMultiLvlLbl val="0"/>
      </c:catAx>
      <c:valAx>
        <c:axId val="485000207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99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9D62D2-4FF7-4081-A83B-E8E28CA86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B40D9-353F-4D21-8B2D-131882DBD5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83532-1BCE-48AB-AB95-407FD3256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1B473-9148-4FC6-AA89-FBCDD7ADE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3A-976B-4B80-A66F-769656254E9C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B2D78-A350-4F43-AD59-1BBA6D295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POLABUSE. Are there any situations you can imagine in which you would approve of a policeman striking an adult male citizen? Had said vulgar and obscene things to the policeman? (% Yes)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6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different modes to complete a survey, and each has advantages and disadvantages. </a:t>
            </a:r>
          </a:p>
          <a:p>
            <a:r>
              <a:rPr lang="en-US" dirty="0"/>
              <a:t>Using mixed-mode surveys, people can participate in which mode works best for them. </a:t>
            </a:r>
          </a:p>
          <a:p>
            <a:r>
              <a:rPr lang="en-US" dirty="0"/>
              <a:t>Allows other populations to be reached, such as the offline population.</a:t>
            </a:r>
          </a:p>
          <a:p>
            <a:r>
              <a:rPr lang="en-US" dirty="0"/>
              <a:t>Certain modes are better at gaining cooperation, such as face-to-face survey modes.</a:t>
            </a:r>
          </a:p>
          <a:p>
            <a:r>
              <a:rPr lang="en-US" dirty="0"/>
              <a:t>Survey modes have shown to impact responses and findings. Some aspects to these include mode effects and interviewer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combat mode effects for mixed-mode surveys are to use mode effect adjustments. </a:t>
            </a:r>
          </a:p>
          <a:p>
            <a:r>
              <a:rPr lang="en-US" dirty="0"/>
              <a:t>These can be done for each variable individually, or through a weight-level adjustment.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In-person/telephone completes seemed to obtain slightly older respondents, more Black respondents than White respondents, more Hispanic respondents, lower educated respondents, and more widowed and divorced respondents.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9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Roboto Light" panose="02000000000000000000" pitchFamily="2" charset="0"/>
              </a:rPr>
              <a:t>Results compared by examining reduction in estimated relative bias, estimated relative standard error, and mean squared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2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SPKRAC. Consider a person who believes that Blacks are genetically inferior. If such a person wanted to make a speech in your community claiming that Blacks are inferior, should he be allowed to speak, or not? (% Yes) </a:t>
            </a:r>
          </a:p>
          <a:p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question is about freedom of speech, the more </a:t>
            </a: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socially desirable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answer is “yes,” and the bias estimate is based on the “yes” responses before adjustment and “yes” responses after adjustments.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POLABUSE. Are there any situations you can imagine in which you would approve of a policeman striking an adult male citizen? Had said vulgar and obscene things to the policeman? (% Yes)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B2D78-A350-4F43-AD59-1BBA6D2954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bg>
      <p:bgPr>
        <a:solidFill>
          <a:srgbClr val="EDEAE4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B7CF1B-07AA-4B48-9464-370CE1682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"/>
          <a:stretch/>
        </p:blipFill>
        <p:spPr>
          <a:xfrm>
            <a:off x="5712031" y="3716976"/>
            <a:ext cx="6479969" cy="31410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A5BFB5-3792-5145-9056-303E0C6A3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"/>
          <a:stretch/>
        </p:blipFill>
        <p:spPr>
          <a:xfrm>
            <a:off x="6621027" y="367782"/>
            <a:ext cx="5570973" cy="6219651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81F7EE-05D4-E246-9985-10FE57511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129" y="4783408"/>
            <a:ext cx="6035040" cy="599834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Concise Subtitle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D26794-B52C-9141-A6D6-0BF01C0C7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28" y="1809062"/>
            <a:ext cx="6035040" cy="2866623"/>
          </a:xfrm>
        </p:spPr>
        <p:txBody>
          <a:bodyPr tIns="0" bIns="0" anchor="b"/>
          <a:lstStyle>
            <a:lvl1pPr>
              <a:lnSpc>
                <a:spcPts val="4500"/>
              </a:lnSpc>
              <a:defRPr lang="en-US" sz="4200" b="0" i="0" kern="0" cap="none" spc="0" baseline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en-US"/>
              <a:t>Presentation Title Goes Here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Infinit</a:t>
            </a:r>
            <a:endParaRPr lang="en-US" sz="4000" ker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B54643-E050-4043-9C64-D04501735AC8}"/>
              </a:ext>
            </a:extLst>
          </p:cNvPr>
          <p:cNvCxnSpPr>
            <a:cxnSpLocks/>
          </p:cNvCxnSpPr>
          <p:nvPr userDrawn="1"/>
        </p:nvCxnSpPr>
        <p:spPr>
          <a:xfrm>
            <a:off x="708761" y="5487230"/>
            <a:ext cx="60350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2274EF-F4FA-7C4D-B9EF-F0D182489E26}"/>
              </a:ext>
            </a:extLst>
          </p:cNvPr>
          <p:cNvCxnSpPr/>
          <p:nvPr userDrawn="1"/>
        </p:nvCxnSpPr>
        <p:spPr>
          <a:xfrm>
            <a:off x="708761" y="5859370"/>
            <a:ext cx="60350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543B248-39B2-C143-B830-416C36041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761" y="5487230"/>
            <a:ext cx="6035039" cy="372133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20D3B57-8A9F-3D43-A07F-C19B2CDBB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761" y="5860135"/>
            <a:ext cx="6035040" cy="374904"/>
          </a:xfrm>
          <a:prstGeom prst="rect">
            <a:avLst/>
          </a:prstGeom>
        </p:spPr>
        <p:txBody>
          <a:bodyPr tIns="155448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err="1"/>
              <a:t>Presenterfirst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8312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FA18-8E9A-41CE-89AC-686FD5FA9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31EE28-CC21-4690-BFDE-EE4C8FC52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18172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DA11D6-EA2C-4A64-9209-4AD62EF8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900DABA-8383-4BC4-8FAF-55D1FC55AD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849249A-083E-4791-8C96-CFABBA1B1803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85799" y="2095500"/>
            <a:ext cx="9784081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insert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0A4F7-F803-4F9E-A7C4-C85D6C4B02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17618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33F4-A2CB-44BF-82C5-BD6669A38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D0DA413-C3E8-4366-9F64-93C9B59BB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47800"/>
            <a:ext cx="3886200" cy="213995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243553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A220-1443-4CE8-BCAB-3E8E6B66D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34B927-E14D-4ABC-9BE3-4373559F2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18452-5080-4031-A87C-3224A0FEA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2255524"/>
            <a:ext cx="9742487" cy="384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44198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4E00-8891-40A8-8215-39C8244D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F6A0A38-14B9-49AA-AF0D-4FD5416407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495300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95500"/>
            <a:ext cx="4953000" cy="3816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31868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ullets -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C8F8-AD5A-4033-9A51-103375FC2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ACCB0A-D2DA-493B-B4C2-B9EEB8FD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835" y="1562552"/>
            <a:ext cx="3886200" cy="434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8045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4B2335-1920-4664-96C8-522384693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5AC38F-D7DB-4C15-A608-9CB2C88F21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3352800" cy="38100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2D6E5-1484-451A-A487-4B1AB3C4A6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1066800"/>
            <a:ext cx="6934200" cy="4865914"/>
          </a:xfrm>
        </p:spPr>
        <p:txBody>
          <a:bodyPr tIns="0" bIns="0"/>
          <a:lstStyle>
            <a:lvl1pPr marL="0" indent="0">
              <a:buNone/>
              <a:defRPr sz="2000" b="1"/>
            </a:lvl1pPr>
            <a:lvl2pPr marL="228600" indent="-228600">
              <a:buSzPct val="100000"/>
              <a:buFont typeface="Arial" panose="020B0604020202020204" pitchFamily="34" charset="0"/>
              <a:buChar char="•"/>
              <a:defRPr sz="1800"/>
            </a:lvl2pPr>
            <a:lvl3pPr marL="457200" indent="-228600">
              <a:buFont typeface="Roboto Lt" pitchFamily="2" charset="0"/>
              <a:buChar char="–"/>
              <a:defRPr/>
            </a:lvl3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209517"/>
            <a:ext cx="6937802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1165221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Headers,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3797D-A244-4097-BE7F-82CB34D52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165A0A8-F4FB-4115-A80F-718BDF6157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799" y="1066800"/>
            <a:ext cx="9753601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ACCB0A-D2DA-493B-B4C2-B9EEB8FD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836" y="2177143"/>
            <a:ext cx="4953964" cy="3901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37F5F2-CDE3-46D9-9BF7-018DF26550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27147" y="2177143"/>
            <a:ext cx="4953964" cy="3901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C46275-0943-462D-BCDE-73D4BDB58F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53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99510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with Insigh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F92A64-56A0-4CDE-9706-1A3798952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5E6E04-3EAA-469D-8EA0-5E9BF94B9C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AAB5C4-C89F-42B2-8710-FAA795113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82586"/>
            <a:ext cx="9756648" cy="3739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A88F8D8-584D-4B43-960D-FD69DE925C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1441314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8CC59-6FB4-4D8D-96F4-4F30BE2DB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957135-35D0-4E0A-A92A-F4B90B5C1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4958404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540902"/>
            <a:ext cx="60960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3925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mary Divider">
    <p:bg>
      <p:bgPr>
        <a:blipFill dpi="0" rotWithShape="1">
          <a:blip r:embed="rId2">
            <a:lum/>
          </a:blip>
          <a:srcRect/>
          <a:stretch>
            <a:fillRect l="-105000" t="-105000" r="-105000" b="-10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583145-86FC-5947-8D2C-713A837B6D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746F">
              <a:alpha val="5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1058A-729C-4C6A-8611-9065C061D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102870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Primary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0328-7DD6-4F37-B3D1-A02876CCA0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200" y="3124200"/>
            <a:ext cx="10287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09728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ABB5A963-2138-C04D-9D7B-E2BBAB7C1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8033" y="5992294"/>
            <a:ext cx="5273698" cy="3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5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8CC59-6FB4-4D8D-96F4-4F30BE2DB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957135-35D0-4E0A-A92A-F4B90B5C1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7800" y="1066800"/>
            <a:ext cx="4958404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0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40902"/>
            <a:ext cx="60960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1142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1/3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A4B23A-75A3-4214-814B-40D03CE8A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F40EA04-854E-450E-8D1C-2BC0C134F6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69342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79AF34-8F55-42B2-8BAC-889000807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326140"/>
            <a:ext cx="6934200" cy="3816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6934200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53400" y="540902"/>
            <a:ext cx="40386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92715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1/3 Page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A4B23A-75A3-4214-814B-40D03CE8A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F40EA04-854E-450E-8D1C-2BC0C134F6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46600" y="1066800"/>
            <a:ext cx="69342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79AF34-8F55-42B2-8BAC-889000807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6600" y="2103120"/>
            <a:ext cx="6934200" cy="3816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48956" y="6209517"/>
            <a:ext cx="6934200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40902"/>
            <a:ext cx="40386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74617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E681967-E56D-4FE5-9E9F-601BDBFC15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72015"/>
            <a:ext cx="4952102" cy="3891869"/>
          </a:xfrm>
        </p:spPr>
        <p:txBody>
          <a:bodyPr/>
          <a:lstStyle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528708" y="1093788"/>
            <a:ext cx="4953000" cy="521720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584" y="5600700"/>
            <a:ext cx="4952102" cy="70242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41963801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E681967-E56D-4FE5-9E9F-601BDBFC15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2095500"/>
            <a:ext cx="4952102" cy="2868384"/>
          </a:xfrm>
        </p:spPr>
        <p:txBody>
          <a:bodyPr/>
          <a:lstStyle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528708" y="1093788"/>
            <a:ext cx="4953000" cy="521720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584" y="5600700"/>
            <a:ext cx="4952102" cy="70242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815A5-2083-4314-98E5-24A95843C2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4952102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6684928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ag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673599" y="1066801"/>
            <a:ext cx="6808109" cy="460248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3599" y="5895703"/>
            <a:ext cx="6808108" cy="388302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74563A-7956-4BD9-9194-0E565EBEDA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69848"/>
            <a:ext cx="3124811" cy="3311343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1200"/>
              </a:spcBef>
              <a:defRPr sz="1800"/>
            </a:lvl2pPr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71804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C47C-110F-4234-A253-E2E8F905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64AAE-3A15-4485-93A0-375372A94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69848"/>
            <a:ext cx="3124811" cy="33113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defRPr sz="1800"/>
            </a:lvl2pPr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8800" y="6209517"/>
            <a:ext cx="713282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12777C-E658-4525-BCC3-B4AD0E68EDDF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368800" y="1066800"/>
            <a:ext cx="7132638" cy="4876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392821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with Sp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CF91-5C2C-446C-A39D-C82B371D8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0687C-89FB-4D5A-B26C-5B104CC559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4213" y="1066800"/>
            <a:ext cx="6935787" cy="81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2620A1B-4C27-4AE7-9503-EA9978123BF4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84835" y="1973040"/>
            <a:ext cx="6935167" cy="43815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the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808061-F00F-4460-8DF7-A8876D9E5E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90561" y="1973040"/>
            <a:ext cx="3216603" cy="1321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a sidebar insight or callout that is to be used with the spark.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0560" y="5055275"/>
            <a:ext cx="3216604" cy="129926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</a:t>
            </a:r>
          </a:p>
          <a:p>
            <a:pPr lvl="0"/>
            <a:endParaRPr lang="en-US"/>
          </a:p>
          <a:p>
            <a:pPr lvl="0"/>
            <a:r>
              <a:rPr lang="en-US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867343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with Sp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C14E5F-0640-45E3-B6BE-EB2F9EB6E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B8CDD3B-8059-432D-AF09-DB7D436BB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6931152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1957B1-8EB3-4006-8120-F319A6116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95500"/>
            <a:ext cx="6931152" cy="384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6931152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BD27F6-6728-4237-846B-95FCA38C8C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1435" y="2556498"/>
            <a:ext cx="3285729" cy="1321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a sidebar insight or callout that is to be used with the spark.</a:t>
            </a:r>
          </a:p>
        </p:txBody>
      </p:sp>
    </p:spTree>
    <p:extLst>
      <p:ext uri="{BB962C8B-B14F-4D97-AF65-F5344CB8AC3E}">
        <p14:creationId xmlns:p14="http://schemas.microsoft.com/office/powerpoint/2010/main" val="2119850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662-F483-4F47-9290-D6F21A526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C3036E3-48D6-4C1B-838B-E0B46ACA7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2DB0BF-FAFC-4DBF-9A60-EA72470C71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284ECD-AB8E-4311-A7C2-7CE809187F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548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81FDDDA-169C-4A9D-BC8C-1B5ED4744CC4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687388" y="2095500"/>
            <a:ext cx="10817225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7026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ary Divider">
    <p:bg>
      <p:bgPr>
        <a:blipFill dpi="0" rotWithShape="1">
          <a:blip r:embed="rId2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7C9376-ABFF-644E-982D-8EA62FFF1AB1}"/>
              </a:ext>
            </a:extLst>
          </p:cNvPr>
          <p:cNvSpPr/>
          <p:nvPr userDrawn="1"/>
        </p:nvSpPr>
        <p:spPr>
          <a:xfrm>
            <a:off x="3941379" y="0"/>
            <a:ext cx="8250621" cy="6858000"/>
          </a:xfrm>
          <a:prstGeom prst="rect">
            <a:avLst/>
          </a:prstGeom>
          <a:gradFill>
            <a:gsLst>
              <a:gs pos="0">
                <a:srgbClr val="F9F9F6">
                  <a:alpha val="0"/>
                </a:srgbClr>
              </a:gs>
              <a:gs pos="100000">
                <a:srgbClr val="F9F9F6">
                  <a:alpha val="66000"/>
                </a:srgbClr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1058A-729C-4C6A-8611-9065C061D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102870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Secondary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0328-7DD6-4F37-B3D1-A02876CCA0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200" y="3124200"/>
            <a:ext cx="10287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10490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28C61AED-A83F-7941-8DCB-7957CAE98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8033" y="5992294"/>
            <a:ext cx="5273698" cy="3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1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662-F483-4F47-9290-D6F21A526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C3036E3-48D6-4C1B-838B-E0B46ACA7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B7B9AC5-844A-43E3-8CD0-30D6CE5E4896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85800" y="2095500"/>
            <a:ext cx="10820400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2DB0BF-FAFC-4DBF-9A60-EA72470C71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Question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284ECD-AB8E-4311-A7C2-7CE809187F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548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942612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itle Pictu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D8AC-B08E-4EE3-AA82-DEA377B9E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24253B-EC14-42F2-99F7-3A8ACA6FA0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F2BA7-4028-4E79-8532-C611FC7D2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3399" y="2084544"/>
            <a:ext cx="3352801" cy="3816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26B04-6473-4BF6-A0B4-2C7204A8B5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95500"/>
            <a:ext cx="6949440" cy="3816350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22641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1C488-2A7C-4C47-B242-BC5E118A3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5A2A6-F7C8-4711-8171-3DE033E959A6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FECD29-ADDA-45D5-A1BB-191ACB5AF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8457C-F503-4DB6-B054-22AB1DF601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7B125C2F-AD48-B24A-8365-F47795452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4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CA643-EA84-45B6-8CFE-65D1CCCEC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E734390-C506-4004-BAA2-ACA67C0F99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8536D-5BCB-4ACC-8416-1C57408D81C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EB59F4-6C3A-47C6-B4DB-F70A889F50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750051-73D5-43A3-B5F7-7B9AF4B24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795278E-E34F-9F4F-B28A-B4E49F0B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6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DC43C2-B496-4EE9-8331-74EA1CA9AC9C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0D05BC-A5F1-4294-9EE0-D0A6CB3B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81E482C-2BB5-4408-A051-BBA6FB83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58686" y="2490894"/>
            <a:ext cx="3657600" cy="958496"/>
          </a:xfrm>
        </p:spPr>
        <p:txBody>
          <a:bodyPr anchor="t"/>
          <a:lstStyle>
            <a:lvl1pPr marL="0" indent="0">
              <a:buNone/>
              <a:defRPr sz="6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28874-E17D-48B3-B3C5-5AF249E5E0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58686" y="3557048"/>
            <a:ext cx="36576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64830" y="2490894"/>
            <a:ext cx="3657600" cy="958496"/>
          </a:xfrm>
        </p:spPr>
        <p:txBody>
          <a:bodyPr anchor="t"/>
          <a:lstStyle>
            <a:lvl1pPr marL="0" indent="0">
              <a:buNone/>
              <a:defRPr sz="6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2455FC-153E-448A-B2C8-2AC622CFF5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64831" y="3557048"/>
            <a:ext cx="36576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E74D03-59CD-4B0E-947B-3D08DB1D9E01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E13335-3203-4769-AEAD-2426E725F7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3323E2-ADE2-4870-AC15-398DFC3055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C6ED91A-19E4-474B-86E9-08713DA6A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7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6E4337E-2405-4664-9FF6-D810CC1D2C29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0BEA43-38D0-4222-8460-F4EDAAA0E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F71B81C-C397-48AE-9FC3-2A7FF4BDD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FFD4E18-6582-48DD-9231-E0C7BA9E74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800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1685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131935-C6F0-44D5-A9D0-17A1267AB6C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95800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ED8AAE-3D2D-4C32-86D1-2D53594B5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17571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773099-7E6B-42C5-9B70-2EB070C345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87091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542290-1E60-4E6D-89B6-D788C5CA5CB9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DD5E4D-E95A-4600-AD98-6A1F7D9F95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CF2F83-6B79-462A-B19B-3E27F85D9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D9434CD4-3598-5F4C-B802-1C5478430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9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4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1FD56F-1ED8-4E00-843F-5FB83B060351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F69C9-8273-4173-84C2-A2D6E3FA3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7ECDE78-972D-4AC9-A625-6DE15DAB3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7584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28874-E17D-48B3-B3C5-5AF249E5E0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7584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32220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2455FC-153E-448A-B2C8-2AC622CFF5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32219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ED8AAE-3D2D-4C32-86D1-2D53594B5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66855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C41950-4841-4A31-8D10-ECC85F9C31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66854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35C387E-8C3B-4629-954C-DCC8D77ED4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1490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0A3E5DC-73FA-4A4B-A582-E3A805CA2F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01490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E3C67D-7A42-4572-9C52-D18074D33A5D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3C3E3C-F190-4BE6-B670-5520E83A11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7A268C-F469-40BF-96F4-D741A5D748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DE2552F0-5C5B-384F-93E6-46CF87453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2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Qu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7721-9050-40FA-ADD4-EFD4A8232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B65228-2F85-4839-B977-43EB5901BB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5563" y="145180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A0F1821-53E2-4260-AD17-AEC5B0AA2D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65563" y="2420329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63EF80-5A5D-4CAC-9CD6-FF24E30134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400" y="145180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562C24-2679-4630-B4A5-628F39EBA9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53400" y="2420329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8BD3EE-F9CA-4E0E-A363-0B25B8D606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65563" y="451808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277B7C-D792-46BD-8505-2DF56D82C8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65563" y="5453951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FB32A6-0BE7-4725-A990-F76E9A6D79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53400" y="451808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624497-A0A5-49CC-9E42-172CC08D8A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53400" y="5453951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5A2A6-F7C8-4711-8171-3DE033E959A6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FECD29-ADDA-45D5-A1BB-191ACB5AF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8457C-F503-4DB6-B054-22AB1DF601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9FD41-BF18-F142-B171-4C4F124AB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22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 Blocks">
    <p:bg>
      <p:bgPr>
        <a:blipFill>
          <a:blip r:embed="rId2">
            <a:alphaModFix amt="80000"/>
          </a:blip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BFCC-3ACD-4ECB-8408-AEADC8C70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F4509B-8B21-8246-9B51-F0394A1FA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40971" y="2811418"/>
            <a:ext cx="4270248" cy="292898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33DDB8-23BC-6B46-B999-25D41D5ED2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25795" y="2811418"/>
            <a:ext cx="4270248" cy="292898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034811-E245-F646-890D-55888A8FA8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95612" y="2051723"/>
            <a:ext cx="3760965" cy="66290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65089-AEAB-4544-BE7F-1E01569D4D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80436" y="2051723"/>
            <a:ext cx="3760965" cy="66290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B9C3AAFB-FB56-7047-BB97-55880E02EC5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996618" y="1117600"/>
            <a:ext cx="758952" cy="75895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2F929CF9-55F9-9A48-8148-24877D34A93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81442" y="1117600"/>
            <a:ext cx="758952" cy="75895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890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Quote">
    <p:bg>
      <p:bgPr>
        <a:blipFill dpi="0" rotWithShape="1">
          <a:blip r:embed="rId2">
            <a:alphaModFix amt="80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2C756-F283-478E-B836-5DA225E35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3BE1-6B3C-4AD6-8D0A-47714F9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332" y="3115855"/>
            <a:ext cx="7759337" cy="2898961"/>
          </a:xfrm>
        </p:spPr>
        <p:txBody>
          <a:bodyPr/>
          <a:lstStyle>
            <a:lvl1pPr marL="0" indent="0" algn="ctr">
              <a:buNone/>
              <a:defRPr sz="25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22908B-E6BA-4116-9E85-835F4D331C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15518" y="2182221"/>
            <a:ext cx="3760965" cy="66290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ADC458EF-3D51-46E7-AA8A-BBC0411DBE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16524" y="1227502"/>
            <a:ext cx="758952" cy="75895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57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bg>
      <p:bgPr>
        <a:solidFill>
          <a:srgbClr val="EDEAE4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145486-2562-5045-A626-DE3AF40B6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54102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Break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B467D2-E57E-E742-9931-C33E296A404C}"/>
              </a:ext>
            </a:extLst>
          </p:cNvPr>
          <p:cNvCxnSpPr/>
          <p:nvPr userDrawn="1"/>
        </p:nvCxnSpPr>
        <p:spPr bwMode="auto">
          <a:xfrm>
            <a:off x="1219200" y="2180803"/>
            <a:ext cx="110490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16A641C-70E3-1C43-8483-E539E709B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"/>
          <a:stretch/>
        </p:blipFill>
        <p:spPr>
          <a:xfrm>
            <a:off x="5712031" y="3716976"/>
            <a:ext cx="6479969" cy="314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FD595-B0AB-A84A-BFD6-825DC9BF3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"/>
          <a:stretch/>
        </p:blipFill>
        <p:spPr>
          <a:xfrm>
            <a:off x="6621027" y="367782"/>
            <a:ext cx="5570973" cy="62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4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with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46CDC-F252-495A-9FB2-56441834B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  :  Page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501A11C-3D00-434A-ABD8-CC4C3F3EA0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AE828F8-48F0-4817-BF0A-FAE4D531D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06386"/>
            <a:ext cx="9753600" cy="3805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8536D-5BCB-4ACC-8416-1C57408D81C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EB59F4-6C3A-47C6-B4DB-F70A889F50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750051-73D5-43A3-B5F7-7B9AF4B24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0B4CC57F-7163-A142-ADCC-FB9DD1D57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67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FCFF-0CCE-4D3E-90D2-E6312B45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D9E2A0D2-3018-4122-A527-208C6476E9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9401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Department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107EB35F-5DF3-406A-A6F1-F66507AFDC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62200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Department</a:t>
            </a:r>
          </a:p>
        </p:txBody>
      </p:sp>
      <p:sp>
        <p:nvSpPr>
          <p:cNvPr id="52" name="Text Placeholder 34">
            <a:extLst>
              <a:ext uri="{FF2B5EF4-FFF2-40B4-BE49-F238E27FC236}">
                <a16:creationId xmlns:a16="http://schemas.microsoft.com/office/drawing/2014/main" id="{85E3F66C-26CB-4011-8B99-E39F3F9289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62509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Department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6270101-726C-4262-9C8F-D3E2CDF31C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1434939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9AB6FE3-492D-4BF8-A7E2-5519194F5B9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5136908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CAE5250-FF84-4DA8-BD73-2B5FBDE043F6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8838878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5325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CF80-6D95-421F-9271-B53158395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F4959E-D7A4-4B79-BA61-5F20142F4E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94064" y="1156737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663E54-A8B2-41F1-A69A-944F8D8894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94064" y="3901434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B959C2-7E0D-4778-964D-AE8B8F2EE6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85163" y="1167623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4B9BB3D-40B4-4508-9C69-2FA0B01803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85163" y="3901434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Role at NORC</a:t>
            </a:r>
          </a:p>
          <a:p>
            <a:pPr lvl="2"/>
            <a:r>
              <a:rPr lang="en-US"/>
              <a:t>Expertise</a:t>
            </a:r>
          </a:p>
          <a:p>
            <a:pPr lvl="3"/>
            <a:r>
              <a:rPr lang="en-US"/>
              <a:t>Details</a:t>
            </a:r>
          </a:p>
          <a:p>
            <a:pPr lvl="4"/>
            <a:r>
              <a:rPr lang="en-US"/>
              <a:t>Previously</a:t>
            </a:r>
          </a:p>
          <a:p>
            <a:pPr lvl="5"/>
            <a:r>
              <a:rPr lang="en-US"/>
              <a:t>Details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6270101-726C-4262-9C8F-D3E2CDF31C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673828" y="1141553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66CE158-9105-F340-8C31-F9A084AF9E9E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673828" y="3874230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D2AEDF7-B42E-B949-BB18-5C747E42058E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364929" y="1141553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7AB5467-4F87-A34D-9EE1-D2B1ABEB391C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364929" y="3874230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2894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6CEE-5707-44FA-A0C2-AC5366533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2656114" cy="4463824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174625" indent="-174625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latin typeface="Roboto" pitchFamily="2" charset="0"/>
                <a:ea typeface="Roboto" pitchFamily="2" charset="0"/>
              </a:defRPr>
            </a:lvl2pPr>
            <a:lvl3pPr marL="401638" indent="-228600">
              <a:buFont typeface="Roboto Lt" pitchFamily="2" charset="0"/>
              <a:buChar char="–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074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eatured-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6489-C776-45DA-ABE0-CE0959979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648200"/>
            <a:ext cx="5094514" cy="1023257"/>
          </a:xfrm>
        </p:spPr>
        <p:txBody>
          <a:bodyPr/>
          <a:lstStyle>
            <a:lvl1pPr marL="0" indent="0">
              <a:buNone/>
              <a:defRPr sz="1700" b="1"/>
            </a:lvl1pPr>
            <a:lvl2pPr marL="0" indent="0">
              <a:buNone/>
              <a:defRPr sz="1400"/>
            </a:lvl2pPr>
            <a:lvl3pPr marL="174625" indent="-174625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A1F677-5D9D-4F36-A70E-EE3C556A23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5684180"/>
            <a:ext cx="5094514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C7515C-2235-4B42-ACE9-F8E3091058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11688" y="4648200"/>
            <a:ext cx="5094512" cy="1023257"/>
          </a:xfrm>
        </p:spPr>
        <p:txBody>
          <a:bodyPr/>
          <a:lstStyle>
            <a:lvl1pPr marL="0" indent="0">
              <a:buNone/>
              <a:defRPr sz="1700" b="1"/>
            </a:lvl1pPr>
            <a:lvl2pPr marL="0" indent="0">
              <a:buNone/>
              <a:defRPr sz="1400"/>
            </a:lvl2pPr>
            <a:lvl3pPr marL="174625" indent="-174625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3B1CDDE-E2FF-4A30-8697-CD72ECBE53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1686" y="5684180"/>
            <a:ext cx="5094514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website.com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957A3-B290-413C-B61D-050ACE7F7A5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5800" y="1066800"/>
            <a:ext cx="5082730" cy="3382071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8AC0541-F6AC-41E4-B3B8-F0BF191FD19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411688" y="1066800"/>
            <a:ext cx="5082730" cy="3382071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12212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eatured, Picture &amp;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BEB2-2B7D-4FA9-962D-35A57CD59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0BA0-21F7-4EF7-B114-1A8770DA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9" y="1060714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0E77A5-27D9-7840-A4FC-D0BA0763CF6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10150179" y="1060714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95C26B-0423-4041-BACF-BA8617D9E443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5299" y="3913419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C8A6BE-2052-4278-A4AF-099A6E681AF0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10150179" y="3913419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1DB1C7-B116-4961-97EE-A2B225E4A32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5799" y="106679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E185510-0467-4513-B7DC-F50C7B76C7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3916680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446F054-196E-45A7-9E8A-B5AFEEFE07C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84959" y="391667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A855A5C-F758-0843-807E-9460FDA50B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90163" y="106679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the icon to add image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3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594272F-F2EA-4042-B95F-AEA539AD9B3A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85800" y="2095499"/>
            <a:ext cx="6934200" cy="3848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the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1A35E-9C3B-4211-B907-8AC131BC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4367"/>
            <a:ext cx="6934200" cy="758179"/>
          </a:xfrm>
        </p:spPr>
        <p:txBody>
          <a:bodyPr anchor="t"/>
          <a:lstStyle>
            <a:lvl1pPr>
              <a:defRPr sz="4000" cap="none" spc="0" baseline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0B174C8-2071-0547-B72E-FA2107B8861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0700" y="0"/>
            <a:ext cx="4051300" cy="6858000"/>
          </a:xfrm>
          <a:solidFill>
            <a:srgbClr val="F6F4F1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9914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EB9B-A715-4E3C-BDAF-AF756D99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9" name="Table Placeholder 6">
            <a:extLst>
              <a:ext uri="{FF2B5EF4-FFF2-40B4-BE49-F238E27FC236}">
                <a16:creationId xmlns:a16="http://schemas.microsoft.com/office/drawing/2014/main" id="{191189DE-539F-4492-B70B-ED370E63AF51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97584" y="1676399"/>
            <a:ext cx="4941216" cy="3795713"/>
          </a:xfrm>
        </p:spPr>
        <p:txBody>
          <a:bodyPr/>
          <a:lstStyle>
            <a:lvl1pPr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table</a:t>
            </a:r>
          </a:p>
          <a:p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A355BE2-982F-4A89-B2E4-4886206E7279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564984" y="1676399"/>
            <a:ext cx="4941216" cy="3795713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36026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 – Contact info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  <a14:imgEffect>
                      <a14:brightnessContrast bright="-18000" contrast="27000"/>
                    </a14:imgEffect>
                  </a14:imgLayer>
                </a14:imgProps>
              </a:ext>
            </a:extLst>
          </a:blip>
          <a:srcRect/>
          <a:stretch>
            <a:fillRect l="-105000" t="-105000" r="-105000" b="-10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5D520-8FD3-9847-BF5B-5BB9C06A17B2}"/>
              </a:ext>
            </a:extLst>
          </p:cNvPr>
          <p:cNvSpPr/>
          <p:nvPr userDrawn="1"/>
        </p:nvSpPr>
        <p:spPr>
          <a:xfrm>
            <a:off x="-32084" y="-18047"/>
            <a:ext cx="12224084" cy="6885069"/>
          </a:xfrm>
          <a:prstGeom prst="rect">
            <a:avLst/>
          </a:prstGeom>
          <a:solidFill>
            <a:schemeClr val="tx2">
              <a:alpha val="4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2FE2BC-23C2-304A-85CD-F071F1B5A1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47" y="5051436"/>
            <a:ext cx="2698597" cy="41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40044-E9CA-4B50-8F02-74D09016D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954" y="2333973"/>
            <a:ext cx="4946073" cy="1949218"/>
          </a:xfrm>
        </p:spPr>
        <p:txBody>
          <a:bodyPr anchor="b"/>
          <a:lstStyle>
            <a:lvl1pPr>
              <a:defRPr sz="6500" cap="none" spc="0" baseline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105321F-C34C-1642-8834-766458C17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8912" y="1179967"/>
            <a:ext cx="2577790" cy="30178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Bold First and Last Name</a:t>
            </a:r>
          </a:p>
          <a:p>
            <a:pPr lvl="1"/>
            <a:r>
              <a:rPr lang="en-US" dirty="0"/>
              <a:t>Role at NORC</a:t>
            </a:r>
          </a:p>
          <a:p>
            <a:pPr lvl="1"/>
            <a:r>
              <a:rPr lang="en-US" dirty="0" err="1"/>
              <a:t>name@norc.org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6EF7A-68E4-874D-BDB8-92CBB1F91A91}"/>
              </a:ext>
            </a:extLst>
          </p:cNvPr>
          <p:cNvGrpSpPr/>
          <p:nvPr userDrawn="1"/>
        </p:nvGrpSpPr>
        <p:grpSpPr>
          <a:xfrm>
            <a:off x="986954" y="4952999"/>
            <a:ext cx="10186500" cy="609601"/>
            <a:chOff x="701029" y="5210591"/>
            <a:chExt cx="11320145" cy="60960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0E9693-0291-D447-B707-125A455D1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820191"/>
              <a:ext cx="11320145" cy="1"/>
            </a:xfrm>
            <a:prstGeom prst="line">
              <a:avLst/>
            </a:prstGeom>
            <a:ln w="889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97CAFA-F7DE-4B4A-AD6F-864D45EF1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210591"/>
              <a:ext cx="11320145" cy="1"/>
            </a:xfrm>
            <a:prstGeom prst="line">
              <a:avLst/>
            </a:prstGeom>
            <a:ln w="889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C8DC5C65-8C38-1348-A840-DD9613730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8033" y="5992294"/>
            <a:ext cx="5273698" cy="3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7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3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rgbClr val="EDEAE4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145486-2562-5045-A626-DE3AF40B6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54102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B467D2-E57E-E742-9931-C33E296A404C}"/>
              </a:ext>
            </a:extLst>
          </p:cNvPr>
          <p:cNvCxnSpPr/>
          <p:nvPr userDrawn="1"/>
        </p:nvCxnSpPr>
        <p:spPr bwMode="auto">
          <a:xfrm>
            <a:off x="1219200" y="2180803"/>
            <a:ext cx="11049000" cy="0"/>
          </a:xfrm>
          <a:prstGeom prst="line">
            <a:avLst/>
          </a:prstGeom>
          <a:solidFill>
            <a:schemeClr val="accent1"/>
          </a:solidFill>
          <a:ln w="444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42D7F0D-526F-4248-9B0E-1E9A3EEAD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640" y="859089"/>
            <a:ext cx="6563358" cy="59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70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/3 Pag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673599" y="1066801"/>
            <a:ext cx="6808109" cy="460248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3599" y="5895703"/>
            <a:ext cx="6808108" cy="388302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93EF6F6-DFE3-164E-9BA6-EF712C722A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835" y="2258704"/>
            <a:ext cx="3125588" cy="3022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4B4C5F4-2E48-084D-8E11-A0F891A4A2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1066800"/>
            <a:ext cx="3124812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262530306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/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C47C-110F-4234-A253-E2E8F905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64AAE-3A15-4485-93A0-375372A94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2207768"/>
            <a:ext cx="3124811" cy="33113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defRPr sz="1800"/>
            </a:lvl2pPr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8800" y="6209517"/>
            <a:ext cx="713282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Note: Note text here.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12777C-E658-4525-BCC3-B4AD0E68EDDF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368800" y="1066800"/>
            <a:ext cx="7132638" cy="4876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BC69407-381A-314A-9CAD-C152DBEA3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1066800"/>
            <a:ext cx="3124812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14402576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Pag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, darkness, night, light&#10;&#10;Description automatically generated">
            <a:extLst>
              <a:ext uri="{FF2B5EF4-FFF2-40B4-BE49-F238E27FC236}">
                <a16:creationId xmlns:a16="http://schemas.microsoft.com/office/drawing/2014/main" id="{C2AF4095-4345-D041-A2FC-05002A536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19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6"/>
            <a:ext cx="12192000" cy="6853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2584D5-82A3-2E4D-8D46-A95CDCE7034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671F">
              <a:alpha val="79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37793-2A8B-475C-8322-353FDA1017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23" y="5989292"/>
            <a:ext cx="4343353" cy="6642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0232EF1-67F8-8749-8932-EBF7A2B7FC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445" y="1680160"/>
            <a:ext cx="7899747" cy="5106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2D1373-D72A-DC5C-0730-B33869404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4493" y="2729055"/>
            <a:ext cx="9343012" cy="501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400" b="0" i="0" cap="none" spc="0" baseline="0" dirty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42859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C5D8-2CF2-4EAF-AB6D-AE3C142C3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</p:spTree>
    <p:extLst>
      <p:ext uri="{BB962C8B-B14F-4D97-AF65-F5344CB8AC3E}">
        <p14:creationId xmlns:p14="http://schemas.microsoft.com/office/powerpoint/2010/main" val="24803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FA18-8E9A-41CE-89AC-686FD5FA9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31EE28-CC21-4690-BFDE-EE4C8FC52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354501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5F9599A-AE26-2F5B-1360-1D2AD21264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795" y="2514600"/>
            <a:ext cx="1737360" cy="758952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3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F30AF50-C984-B6AA-A19D-9B3845EF9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433" y="3353308"/>
            <a:ext cx="1828800" cy="2221992"/>
          </a:xfr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t" anchorCtr="0"/>
          <a:lstStyle>
            <a:lvl1pPr>
              <a:defRPr lang="en-US" sz="1700" dirty="0">
                <a:solidFill>
                  <a:schemeClr val="tx1"/>
                </a:solidFill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Concise concept statement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Integer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suscipit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nulla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lectus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feugiat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hdrerit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neque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interdum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In vestibulum lorem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534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1D58817-99D3-F773-9486-65C8FA790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98870" y="2514600"/>
            <a:ext cx="1737360" cy="758952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3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0247085-6825-E2E2-C405-CEF9F51D5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7140" y="3353308"/>
            <a:ext cx="1828800" cy="2221992"/>
          </a:xfr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t" anchorCtr="0"/>
          <a:lstStyle>
            <a:lvl1pPr>
              <a:defRPr lang="en-US" sz="1700" dirty="0">
                <a:solidFill>
                  <a:schemeClr val="tx1"/>
                </a:solidFill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Concise concept statement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Integer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suscipit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nulla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lectus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feugiat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hdrerit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neque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interdum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In vestibulum lorem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534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8BFE49F-8C68-9166-4B57-36169AF7E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7133" y="2514600"/>
            <a:ext cx="1737360" cy="758952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3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ECF0F5A-20C6-D60C-1DB2-31182AF3C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3353308"/>
            <a:ext cx="1828800" cy="2221992"/>
          </a:xfr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t" anchorCtr="0"/>
          <a:lstStyle>
            <a:lvl1pPr>
              <a:defRPr lang="en-US" sz="1700" dirty="0">
                <a:solidFill>
                  <a:schemeClr val="tx1"/>
                </a:solidFill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Concise concept statement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Integer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suscipit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nulla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lectus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feugiat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hdrerit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neque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interdum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In vestibulum lorem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534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44572D7-4B25-3B76-0EC4-67A71D9B45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5545" y="2514600"/>
            <a:ext cx="1737360" cy="758952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3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2D772C7D-58B1-13F8-3E0F-3CE5E8D7D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1366" y="3353308"/>
            <a:ext cx="1828800" cy="2221992"/>
          </a:xfr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t" anchorCtr="0"/>
          <a:lstStyle>
            <a:lvl1pPr>
              <a:defRPr lang="en-US" sz="1700" dirty="0">
                <a:solidFill>
                  <a:schemeClr val="tx1"/>
                </a:solidFill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Concise concept statement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Integer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suscipit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nulla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lectus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feugiat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hdrerit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neque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interdum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In vestibulum lorem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534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2835581-FE69-B2B6-016F-1610F302B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80199" y="2514600"/>
            <a:ext cx="1737360" cy="758952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3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9F5D9D6-CCAA-B6D7-A2B1-8F8902EF2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9265" y="3353308"/>
            <a:ext cx="1828800" cy="2221992"/>
          </a:xfr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t" anchorCtr="0"/>
          <a:lstStyle>
            <a:lvl1pPr>
              <a:defRPr lang="en-US" sz="1700" dirty="0">
                <a:solidFill>
                  <a:schemeClr val="tx1"/>
                </a:solidFill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Concise concept statement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Integer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suscipit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nulla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lectus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feugiat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hdrerit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neque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interdum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In vestibulum lorem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534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190303D-0D32-C53F-14B8-5B016888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8171629" cy="548640"/>
          </a:xfrm>
        </p:spPr>
        <p:txBody>
          <a:bodyPr/>
          <a:lstStyle/>
          <a:p>
            <a:r>
              <a:rPr lang="en-US"/>
              <a:t>Section name  :  Page title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A4E27611-1BB0-CD34-EB63-2943C0543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164410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EE71B-85F2-421B-A862-64F589407902}"/>
              </a:ext>
            </a:extLst>
          </p:cNvPr>
          <p:cNvSpPr txBox="1"/>
          <p:nvPr userDrawn="1"/>
        </p:nvSpPr>
        <p:spPr>
          <a:xfrm>
            <a:off x="11559986" y="15015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ABFDB67-5155-49AF-8DE9-0D4FF1455D8E}" type="slidenum">
              <a:rPr lang="en-US" sz="1000" b="0" i="0" kern="120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r"/>
              <a:t>‹#›</a:t>
            </a:fld>
            <a:endParaRPr lang="en-US" sz="1000" b="0" i="0" kern="12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AEC82-8920-485E-9027-FBFFF2D5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7488795" cy="548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Section name  :  Page title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9B10A5A-1212-134E-B8A3-ECBFABE71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03120"/>
            <a:ext cx="9753600" cy="383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38E388-F697-482C-8037-9923B2965AE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593D7C-61AB-4FA9-A224-7EA0243F5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CBF075F-4FB9-462D-B712-0000E4468C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F12201F5-1825-D54E-85C3-29EE4B54BD18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493761" y="182767"/>
            <a:ext cx="2674565" cy="1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61" r:id="rId2"/>
    <p:sldLayoutId id="2147483662" r:id="rId3"/>
    <p:sldLayoutId id="2147483689" r:id="rId4"/>
    <p:sldLayoutId id="2147483842" r:id="rId5"/>
    <p:sldLayoutId id="2147483785" r:id="rId6"/>
    <p:sldLayoutId id="2147483761" r:id="rId7"/>
    <p:sldLayoutId id="2147483772" r:id="rId8"/>
    <p:sldLayoutId id="2147483845" r:id="rId9"/>
    <p:sldLayoutId id="2147483778" r:id="rId10"/>
    <p:sldLayoutId id="2147483720" r:id="rId11"/>
    <p:sldLayoutId id="2147483736" r:id="rId12"/>
    <p:sldLayoutId id="2147483719" r:id="rId13"/>
    <p:sldLayoutId id="2147483754" r:id="rId14"/>
    <p:sldLayoutId id="2147483764" r:id="rId15"/>
    <p:sldLayoutId id="2147483746" r:id="rId16"/>
    <p:sldLayoutId id="2147483724" r:id="rId17"/>
    <p:sldLayoutId id="2147483650" r:id="rId18"/>
    <p:sldLayoutId id="2147483717" r:id="rId19"/>
    <p:sldLayoutId id="2147483844" r:id="rId20"/>
    <p:sldLayoutId id="2147483771" r:id="rId21"/>
    <p:sldLayoutId id="2147483843" r:id="rId22"/>
    <p:sldLayoutId id="2147483751" r:id="rId23"/>
    <p:sldLayoutId id="2147483780" r:id="rId24"/>
    <p:sldLayoutId id="2147483781" r:id="rId25"/>
    <p:sldLayoutId id="2147483783" r:id="rId26"/>
    <p:sldLayoutId id="2147483768" r:id="rId27"/>
    <p:sldLayoutId id="2147483775" r:id="rId28"/>
    <p:sldLayoutId id="2147483779" r:id="rId29"/>
    <p:sldLayoutId id="2147483776" r:id="rId30"/>
    <p:sldLayoutId id="2147483739" r:id="rId31"/>
    <p:sldLayoutId id="2147483709" r:id="rId32"/>
    <p:sldLayoutId id="2147483710" r:id="rId33"/>
    <p:sldLayoutId id="2147483747" r:id="rId34"/>
    <p:sldLayoutId id="2147483748" r:id="rId35"/>
    <p:sldLayoutId id="2147483749" r:id="rId36"/>
    <p:sldLayoutId id="2147483763" r:id="rId37"/>
    <p:sldLayoutId id="2147483711" r:id="rId38"/>
    <p:sldLayoutId id="2147483713" r:id="rId39"/>
    <p:sldLayoutId id="2147483714" r:id="rId40"/>
    <p:sldLayoutId id="2147483693" r:id="rId41"/>
    <p:sldLayoutId id="2147483694" r:id="rId42"/>
    <p:sldLayoutId id="2147483762" r:id="rId43"/>
    <p:sldLayoutId id="2147483728" r:id="rId44"/>
    <p:sldLayoutId id="2147483758" r:id="rId45"/>
    <p:sldLayoutId id="2147483690" r:id="rId46"/>
    <p:sldLayoutId id="2147483774" r:id="rId47"/>
    <p:sldLayoutId id="2147483686" r:id="rId48"/>
    <p:sldLayoutId id="2147483741" r:id="rId49"/>
    <p:sldLayoutId id="2147483846" r:id="rId50"/>
    <p:sldLayoutId id="2147483847" r:id="rId5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US" sz="1200" kern="1200" cap="all" spc="80" baseline="0" dirty="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100000"/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2pPr>
      <a:lvl3pPr marL="5762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Roboto Lt" pitchFamily="2" charset="0"/>
        <a:buChar char="–"/>
        <a:defRPr lang="en-US" sz="1500" kern="1200" dirty="0" smtClean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08902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085850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Franklin Gothic Medium Cond" panose="020B0606030402020204" pitchFamily="34" charset="0"/>
        <a:buChar char="–"/>
        <a:defRPr sz="15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ss.norc.org/Documents/codebook/GSS%202022%20Codebook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E7CE-3453-4EEC-8902-CD01EAE8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28" y="1809062"/>
            <a:ext cx="6035040" cy="2866623"/>
          </a:xfrm>
        </p:spPr>
        <p:txBody>
          <a:bodyPr/>
          <a:lstStyle/>
          <a:p>
            <a:r>
              <a:rPr lang="en-US" dirty="0"/>
              <a:t>Exploring Mode Effect Adjustment Approaches for a Web and Face-to-Face Survey</a:t>
            </a:r>
          </a:p>
        </p:txBody>
      </p:sp>
      <p:pic>
        <p:nvPicPr>
          <p:cNvPr id="6" name="Graphic 5" descr="NORC Research Science">
            <a:extLst>
              <a:ext uri="{FF2B5EF4-FFF2-40B4-BE49-F238E27FC236}">
                <a16:creationId xmlns:a16="http://schemas.microsoft.com/office/drawing/2014/main" id="{B2BF0249-7E55-A344-D9A2-B5E02FE16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230" y="634763"/>
            <a:ext cx="5273698" cy="3408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BF1A6-6412-4875-BFD1-523EFA512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129" y="4783408"/>
            <a:ext cx="6035040" cy="599834"/>
          </a:xfrm>
        </p:spPr>
        <p:txBody>
          <a:bodyPr/>
          <a:lstStyle/>
          <a:p>
            <a:r>
              <a:rPr lang="en-US" dirty="0"/>
              <a:t>Joint Statistical Meetings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B57A7-3A40-4D08-8A72-810EB10CC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25" y="5487988"/>
            <a:ext cx="6035675" cy="371475"/>
          </a:xfrm>
        </p:spPr>
        <p:txBody>
          <a:bodyPr/>
          <a:lstStyle/>
          <a:p>
            <a:pPr lvl="0"/>
            <a:r>
              <a:rPr lang="en-US" dirty="0"/>
              <a:t>08.04.2024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9CED4-4F9F-4C2D-9E4A-024A1024F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5" y="5859463"/>
            <a:ext cx="6035675" cy="376237"/>
          </a:xfrm>
        </p:spPr>
        <p:txBody>
          <a:bodyPr/>
          <a:lstStyle/>
          <a:p>
            <a:r>
              <a:rPr lang="en-US" dirty="0"/>
              <a:t>Brian M. Wells, Sara Lafia, Martha </a:t>
            </a:r>
            <a:r>
              <a:rPr lang="en-US" dirty="0" err="1"/>
              <a:t>McRoy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Mode Effect Adjustments  :  </a:t>
            </a:r>
            <a:r>
              <a:rPr lang="en-US" b="1" dirty="0"/>
              <a:t>Models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Controlling for key demographic variables in our models, mode adjustments were applied to the mode-sensitive variables.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2182586"/>
            <a:ext cx="6579972" cy="3739924"/>
          </a:xfrm>
        </p:spPr>
        <p:txBody>
          <a:bodyPr/>
          <a:lstStyle/>
          <a:p>
            <a:r>
              <a:rPr lang="en-US" dirty="0"/>
              <a:t>Controlled key demographics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Sex, age, race, ethnicity, educational attainment, </a:t>
            </a:r>
            <a:r>
              <a:rPr lang="en-US">
                <a:latin typeface="Roboto"/>
                <a:ea typeface="Roboto"/>
                <a:cs typeface="Roboto"/>
              </a:rPr>
              <a:t>marital status, </a:t>
            </a:r>
            <a:r>
              <a:rPr lang="en-US" dirty="0">
                <a:latin typeface="Roboto"/>
                <a:ea typeface="Roboto"/>
                <a:cs typeface="Roboto"/>
              </a:rPr>
              <a:t>region</a:t>
            </a:r>
          </a:p>
          <a:p>
            <a:r>
              <a:rPr lang="en-US" dirty="0"/>
              <a:t>Models used: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Logistic regression (mode only; no demographics)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Logistic regression adjustment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Linear regression adjustment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Multivariable imputation by chained equations (MICE) adjustment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9383B-1624-4E90-96E0-627A298AFE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8156" y="6209517"/>
            <a:ext cx="9756648" cy="28955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7CC8F-E124-22EF-28B6-7FEB3A943290}"/>
              </a:ext>
            </a:extLst>
          </p:cNvPr>
          <p:cNvCxnSpPr>
            <a:cxnSpLocks/>
          </p:cNvCxnSpPr>
          <p:nvPr/>
        </p:nvCxnSpPr>
        <p:spPr>
          <a:xfrm>
            <a:off x="7886700" y="2095500"/>
            <a:ext cx="0" cy="3695699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BAEBFC32-5480-DE77-6F16-99586623E6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0" y="2095500"/>
            <a:ext cx="412653" cy="36512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9232C77-E70F-9462-088B-1272E4066174}"/>
              </a:ext>
            </a:extLst>
          </p:cNvPr>
          <p:cNvSpPr txBox="1">
            <a:spLocks/>
          </p:cNvSpPr>
          <p:nvPr/>
        </p:nvSpPr>
        <p:spPr bwMode="auto">
          <a:xfrm>
            <a:off x="8221435" y="2556498"/>
            <a:ext cx="3285729" cy="132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576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Roboto Lt" pitchFamily="2" charset="0"/>
              <a:buChar char="–"/>
              <a:defRPr lang="en-US" sz="15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08902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085850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Franklin Gothic Medium Cond" panose="020B0606030402020204" pitchFamily="34" charset="0"/>
              <a:buChar char="–"/>
              <a:defRPr sz="150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Simplified MODE into web/mixed-mode (mostly self administered) and </a:t>
            </a:r>
            <a:br>
              <a:rPr 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sz="2000" b="1" dirty="0">
                <a:solidFill>
                  <a:schemeClr val="tx2"/>
                </a:solidFill>
                <a:latin typeface="+mj-lt"/>
              </a:rPr>
              <a:t>in-person/CATI (interviewer administered)</a:t>
            </a:r>
          </a:p>
        </p:txBody>
      </p:sp>
    </p:spTree>
    <p:extLst>
      <p:ext uri="{BB962C8B-B14F-4D97-AF65-F5344CB8AC3E}">
        <p14:creationId xmlns:p14="http://schemas.microsoft.com/office/powerpoint/2010/main" val="356617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4F739A-88CD-F128-D2E1-17F51FC0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Effect Adjustments  :  </a:t>
            </a:r>
            <a:r>
              <a:rPr lang="en-US" b="1" dirty="0"/>
              <a:t>Demographic Differences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9ADF05-852D-7AA6-9037-D8463118B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Selection differences by key demographics including education and marital status.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4DE472-4F9D-D17B-FC0F-C2EC577D3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318696"/>
              </p:ext>
            </p:extLst>
          </p:nvPr>
        </p:nvGraphicFramePr>
        <p:xfrm>
          <a:off x="685800" y="2052637"/>
          <a:ext cx="5410200" cy="373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05F395-EEFA-4E30-8199-9E5C97D4C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4829"/>
              </p:ext>
            </p:extLst>
          </p:nvPr>
        </p:nvGraphicFramePr>
        <p:xfrm>
          <a:off x="6096001" y="2052637"/>
          <a:ext cx="54101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451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Mode Effect Adjustments  :  </a:t>
            </a:r>
            <a:r>
              <a:rPr lang="en-US" b="1" dirty="0"/>
              <a:t>Comparison Metrics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To compare the adjustment techniques, </a:t>
            </a:r>
            <a:r>
              <a:rPr lang="en-US"/>
              <a:t>we assess </a:t>
            </a:r>
            <a:r>
              <a:rPr lang="en-US" dirty="0"/>
              <a:t>these metrics for our variable-level adjustments.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5105A9-E97C-4AF8-837E-72F1EFE14CA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85800" y="2182586"/>
                <a:ext cx="10806545" cy="3739924"/>
              </a:xfrm>
            </p:spPr>
            <p:txBody>
              <a:bodyPr/>
              <a:lstStyle/>
              <a:p>
                <a:r>
                  <a:rPr lang="en-US" dirty="0"/>
                  <a:t>Variable-level adjustments</a:t>
                </a:r>
              </a:p>
              <a:p>
                <a:pPr lvl="1">
                  <a:tabLst>
                    <a:tab pos="4114800" algn="l"/>
                    <a:tab pos="8229600" algn="l"/>
                  </a:tabLst>
                </a:pPr>
                <a:r>
                  <a:rPr lang="en-US" dirty="0"/>
                  <a:t>Reduction in estimated relative bias: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𝑟𝑏𝑖𝑎𝑠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100×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unadj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adj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unadj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	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𝑟𝑏𝑖𝑎𝑠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𝑟𝑏𝑖𝑎𝑠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tabLst>
                    <a:tab pos="4114800" algn="l"/>
                    <a:tab pos="8229600" algn="l"/>
                  </a:tabLst>
                </a:pPr>
                <a:r>
                  <a:rPr lang="en-US" dirty="0"/>
                  <a:t>Relative standard error: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𝑟𝑠𝑒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=100×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adj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𝑢𝑛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adj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unadj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	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𝑟𝑠𝑒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𝑟𝑠𝑒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tabLst>
                    <a:tab pos="4114800" algn="l"/>
                    <a:tab pos="8229600" algn="l"/>
                  </a:tabLst>
                </a:pPr>
                <a:r>
                  <a:rPr lang="en-US" dirty="0"/>
                  <a:t>Mean squared error: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𝑆𝐸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adj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𝑠𝑒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𝑚𝑠𝑒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5105A9-E97C-4AF8-837E-72F1EFE14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85800" y="2182586"/>
                <a:ext cx="10806545" cy="3739924"/>
              </a:xfrm>
              <a:blipFill>
                <a:blip r:embed="rId3"/>
                <a:stretch>
                  <a:fillRect l="-1467" t="-1954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9383B-1624-4E90-96E0-627A298AFE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8156" y="6209517"/>
            <a:ext cx="9756648" cy="28955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731F5A-BF87-7093-8A7C-6D92381B9FC9}"/>
                  </a:ext>
                </a:extLst>
              </p:cNvPr>
              <p:cNvSpPr txBox="1"/>
              <p:nvPr/>
            </p:nvSpPr>
            <p:spPr>
              <a:xfrm>
                <a:off x="7922740" y="4897855"/>
                <a:ext cx="3583460" cy="1226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𝑏𝑖𝑎𝑠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adj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un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biased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un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biased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defined as the estimate with the lowest rate of socially desirable behavior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731F5A-BF87-7093-8A7C-6D92381B9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40" y="4897855"/>
                <a:ext cx="3583460" cy="1226041"/>
              </a:xfrm>
              <a:prstGeom prst="rect">
                <a:avLst/>
              </a:prstGeom>
              <a:blipFill>
                <a:blip r:embed="rId4"/>
                <a:stretch>
                  <a:fillRect l="-1531" t="-198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64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F6F3-7979-AF03-B329-0A2F6E1A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D8D4E-6AE2-F8D7-4912-5B7311EC5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Variable-Level Adjustments</a:t>
            </a:r>
          </a:p>
        </p:txBody>
      </p:sp>
    </p:spTree>
    <p:extLst>
      <p:ext uri="{BB962C8B-B14F-4D97-AF65-F5344CB8AC3E}">
        <p14:creationId xmlns:p14="http://schemas.microsoft.com/office/powerpoint/2010/main" val="123513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69B9-E769-4F11-8E58-94F7619E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Variable Level  </a:t>
            </a:r>
            <a:r>
              <a:rPr lang="en-US" noProof="0" dirty="0"/>
              <a:t>:  </a:t>
            </a:r>
            <a:r>
              <a:rPr lang="en-US" b="1" dirty="0"/>
              <a:t>SPKRAC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105D6D-7D37-41F4-A68E-33860DC8AB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2207768"/>
            <a:ext cx="3124811" cy="3311343"/>
          </a:xfrm>
        </p:spPr>
        <p:txBody>
          <a:bodyPr/>
          <a:lstStyle/>
          <a:p>
            <a:pPr lvl="1"/>
            <a:r>
              <a:rPr lang="en-US" dirty="0"/>
              <a:t>All adjusted estimates are higher than the original estimate.</a:t>
            </a:r>
          </a:p>
          <a:p>
            <a:pPr lvl="1"/>
            <a:r>
              <a:rPr lang="en-US" dirty="0"/>
              <a:t>Bigger shifts in relative bias, bigger shifts in relative standard error and mean squared error.</a:t>
            </a:r>
          </a:p>
          <a:p>
            <a:pPr lvl="1"/>
            <a:r>
              <a:rPr lang="en-US" dirty="0"/>
              <a:t>Linear regression adjustment produced the most conservative estimate and decreased the SE.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582B6-FF28-7244-8BA8-9A2D0C3C3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SPKRAC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82D28-749A-914B-85FC-DE885AD3D0BD}"/>
              </a:ext>
            </a:extLst>
          </p:cNvPr>
          <p:cNvSpPr txBox="1"/>
          <p:nvPr/>
        </p:nvSpPr>
        <p:spPr>
          <a:xfrm>
            <a:off x="5600357" y="1950413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page is extraneous. PLEASE DELETE and any other relevant template related associations to this page.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58AE31DA-804A-4B43-8353-512237D71627}"/>
              </a:ext>
            </a:extLst>
          </p:cNvPr>
          <p:cNvGraphicFramePr>
            <a:graphicFrameLocks noGrp="1"/>
          </p:cNvGraphicFramePr>
          <p:nvPr>
            <p:ph type="tbl" sz="quarter" idx="28"/>
            <p:extLst>
              <p:ext uri="{D42A27DB-BD31-4B8C-83A1-F6EECF244321}">
                <p14:modId xmlns:p14="http://schemas.microsoft.com/office/powerpoint/2010/main" val="742391079"/>
              </p:ext>
            </p:extLst>
          </p:nvPr>
        </p:nvGraphicFramePr>
        <p:xfrm>
          <a:off x="4146183" y="766548"/>
          <a:ext cx="7578061" cy="5090160"/>
        </p:xfrm>
        <a:graphic>
          <a:graphicData uri="http://schemas.openxmlformats.org/drawingml/2006/table">
            <a:tbl>
              <a:tblPr/>
              <a:tblGrid>
                <a:gridCol w="240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Estimate (SE)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Decrease in relative bias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Increase in relative SE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Without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52.2% (3.2)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Without adjustment (final sample size)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54.0% (3.3)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 (mode only)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61.6% (4.0)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14.1%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19.7%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32638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61.1% (5.6)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13.2%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68.0%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905660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Linear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59.5% (2.9)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10.1% </a:t>
                      </a:r>
                      <a:endParaRPr lang="en-US" sz="1600" b="0" i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-13.8% </a:t>
                      </a:r>
                      <a:endParaRPr lang="en-US" sz="1600" b="0" i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32827"/>
                  </a:ext>
                </a:extLst>
              </a:tr>
              <a:tr h="39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MICE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61.5% (3.6)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13.9% </a:t>
                      </a:r>
                      <a:endParaRPr lang="en-US" sz="1600" b="0" i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8.3% </a:t>
                      </a:r>
                      <a:endParaRPr lang="en-US" sz="1600" b="0" i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52728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66C09-8EEF-3AAE-881A-F84A3C063F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Note: Face-to-face-first sequence estimates</a:t>
            </a:r>
          </a:p>
        </p:txBody>
      </p:sp>
    </p:spTree>
    <p:extLst>
      <p:ext uri="{BB962C8B-B14F-4D97-AF65-F5344CB8AC3E}">
        <p14:creationId xmlns:p14="http://schemas.microsoft.com/office/powerpoint/2010/main" val="11409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69B9-E769-4F11-8E58-94F7619E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Variable Level  </a:t>
            </a:r>
            <a:r>
              <a:rPr lang="en-US" noProof="0" dirty="0"/>
              <a:t>:  </a:t>
            </a:r>
            <a:r>
              <a:rPr lang="en-US" b="1" dirty="0"/>
              <a:t>POLABUSE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105D6D-7D37-41F4-A68E-33860DC8AB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2207768"/>
            <a:ext cx="3124811" cy="3311343"/>
          </a:xfrm>
        </p:spPr>
        <p:txBody>
          <a:bodyPr/>
          <a:lstStyle/>
          <a:p>
            <a:pPr lvl="1"/>
            <a:r>
              <a:rPr lang="en-US" dirty="0"/>
              <a:t>Three adjustments produce estimates lower than the original, while MICE produces a higher estimate.</a:t>
            </a:r>
          </a:p>
          <a:p>
            <a:pPr lvl="1"/>
            <a:r>
              <a:rPr lang="en-US" dirty="0"/>
              <a:t>MICE adjustment increased the relative SE by over 200%.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582B6-FF28-7244-8BA8-9A2D0C3C3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POLABUSE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82D28-749A-914B-85FC-DE885AD3D0BD}"/>
              </a:ext>
            </a:extLst>
          </p:cNvPr>
          <p:cNvSpPr txBox="1"/>
          <p:nvPr/>
        </p:nvSpPr>
        <p:spPr>
          <a:xfrm>
            <a:off x="5600357" y="1950413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page is extraneous. PLEASE DELETE and any other relevant template related associations to this page.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58AE31DA-804A-4B43-8353-512237D71627}"/>
              </a:ext>
            </a:extLst>
          </p:cNvPr>
          <p:cNvGraphicFramePr>
            <a:graphicFrameLocks noGrp="1"/>
          </p:cNvGraphicFramePr>
          <p:nvPr>
            <p:ph type="tbl" sz="quarter" idx="28"/>
            <p:extLst>
              <p:ext uri="{D42A27DB-BD31-4B8C-83A1-F6EECF244321}">
                <p14:modId xmlns:p14="http://schemas.microsoft.com/office/powerpoint/2010/main" val="346644719"/>
              </p:ext>
            </p:extLst>
          </p:nvPr>
        </p:nvGraphicFramePr>
        <p:xfrm>
          <a:off x="4146183" y="766548"/>
          <a:ext cx="7578061" cy="5090160"/>
        </p:xfrm>
        <a:graphic>
          <a:graphicData uri="http://schemas.openxmlformats.org/drawingml/2006/table">
            <a:tbl>
              <a:tblPr/>
              <a:tblGrid>
                <a:gridCol w="240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Estimate (SE)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Decrease in relative bias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Increase in relative SE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Without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10.2% (1.6)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Without adjustment (final sample size)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10.9% (1.7)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 (mode only)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9.0% (2.2)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18.0%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33.1%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32638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6.7% (3.2)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39.1%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90.9%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905660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Linear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7.7% (1.8)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29.6%</a:t>
                      </a:r>
                      <a:endParaRPr lang="en-US" sz="1600" b="0" i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7.6% </a:t>
                      </a:r>
                      <a:endParaRPr lang="en-US" sz="1600" b="0" i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132827"/>
                  </a:ext>
                </a:extLst>
              </a:tr>
              <a:tr h="39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MICE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11.7% (5.2)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6.7%</a:t>
                      </a:r>
                      <a:endParaRPr lang="en-US" sz="1600" b="0" i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206.2%</a:t>
                      </a:r>
                      <a:endParaRPr lang="en-US" sz="1600" b="0" i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2728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CA89F-1F5E-6FE1-C3BD-E1CE0E87A4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Note: Face-to-face-first sequence estimates</a:t>
            </a:r>
          </a:p>
        </p:txBody>
      </p:sp>
    </p:spTree>
    <p:extLst>
      <p:ext uri="{BB962C8B-B14F-4D97-AF65-F5344CB8AC3E}">
        <p14:creationId xmlns:p14="http://schemas.microsoft.com/office/powerpoint/2010/main" val="16611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69B9-E769-4F11-8E58-94F7619E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Variable Level  </a:t>
            </a:r>
            <a:r>
              <a:rPr lang="en-US" noProof="0" dirty="0"/>
              <a:t>:  </a:t>
            </a:r>
            <a:r>
              <a:rPr lang="en-US" b="1" dirty="0"/>
              <a:t>Overall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105D6D-7D37-41F4-A68E-33860DC8AB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5800" y="2265528"/>
            <a:ext cx="3124811" cy="2734968"/>
          </a:xfrm>
        </p:spPr>
        <p:txBody>
          <a:bodyPr/>
          <a:lstStyle/>
          <a:p>
            <a:pPr lvl="1"/>
            <a:r>
              <a:rPr lang="en-US" dirty="0"/>
              <a:t>MICE adjustment saw the lowest change in relative bias</a:t>
            </a:r>
          </a:p>
          <a:p>
            <a:pPr lvl="1"/>
            <a:r>
              <a:rPr lang="en-US" dirty="0"/>
              <a:t>Linear regression adjustment had the largest increase in relative standard error.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582B6-FF28-7244-8BA8-9A2D0C3C3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Adjustment comparison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82D28-749A-914B-85FC-DE885AD3D0BD}"/>
              </a:ext>
            </a:extLst>
          </p:cNvPr>
          <p:cNvSpPr txBox="1"/>
          <p:nvPr/>
        </p:nvSpPr>
        <p:spPr>
          <a:xfrm>
            <a:off x="5600357" y="1950413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page is extraneous. PLEASE DELETE and any other relevant template related associations to this page.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58AE31DA-804A-4B43-8353-512237D71627}"/>
              </a:ext>
            </a:extLst>
          </p:cNvPr>
          <p:cNvGraphicFramePr>
            <a:graphicFrameLocks noGrp="1"/>
          </p:cNvGraphicFramePr>
          <p:nvPr>
            <p:ph type="tbl" sz="quarter" idx="28"/>
            <p:extLst>
              <p:ext uri="{D42A27DB-BD31-4B8C-83A1-F6EECF244321}">
                <p14:modId xmlns:p14="http://schemas.microsoft.com/office/powerpoint/2010/main" val="3641210862"/>
              </p:ext>
            </p:extLst>
          </p:nvPr>
        </p:nvGraphicFramePr>
        <p:xfrm>
          <a:off x="4146183" y="1558121"/>
          <a:ext cx="7355445" cy="3078480"/>
        </p:xfrm>
        <a:graphic>
          <a:graphicData uri="http://schemas.openxmlformats.org/drawingml/2006/table">
            <a:tbl>
              <a:tblPr/>
              <a:tblGrid>
                <a:gridCol w="360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Avg. decrease in relative bias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Avg. increase in relative SE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 (mode only)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</a:rPr>
                        <a:t>11.4%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+mn-cs"/>
                        </a:rPr>
                        <a:t>18.2%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32638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</a:rPr>
                        <a:t>35.8%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+mn-cs"/>
                        </a:rPr>
                        <a:t>65.1%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905660"/>
                  </a:ext>
                </a:extLst>
              </a:tr>
              <a:tr h="51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Linear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</a:rPr>
                        <a:t>26.6%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+mn-cs"/>
                        </a:rPr>
                        <a:t>83.1%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32827"/>
                  </a:ext>
                </a:extLst>
              </a:tr>
              <a:tr h="39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MICE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</a:rPr>
                        <a:t>12.2%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Roboto" panose="02000000000000000000" pitchFamily="2" charset="0"/>
                          <a:cs typeface="+mn-cs"/>
                        </a:rPr>
                        <a:t>26.7%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52728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41265-6CB3-AD56-2EEB-5971DDFC06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Note: Face-to-face-first sequence estimates</a:t>
            </a:r>
          </a:p>
        </p:txBody>
      </p:sp>
    </p:spTree>
    <p:extLst>
      <p:ext uri="{BB962C8B-B14F-4D97-AF65-F5344CB8AC3E}">
        <p14:creationId xmlns:p14="http://schemas.microsoft.com/office/powerpoint/2010/main" val="17163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69B9-E769-4F11-8E58-94F7619E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Variable Level  </a:t>
            </a:r>
            <a:r>
              <a:rPr lang="en-US" noProof="0" dirty="0"/>
              <a:t>:  </a:t>
            </a:r>
            <a:r>
              <a:rPr lang="en-US" b="1" dirty="0"/>
              <a:t>Binary variables Only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105D6D-7D37-41F4-A68E-33860DC8AB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2207768"/>
            <a:ext cx="3124811" cy="3311343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Largest shifts in estimates found with logistic and linear adjustments</a:t>
            </a:r>
          </a:p>
          <a:p>
            <a:pPr lvl="1"/>
            <a:r>
              <a:rPr lang="en-US" dirty="0"/>
              <a:t>Average relative SE doubled with the logistic adjustment</a:t>
            </a:r>
          </a:p>
          <a:p>
            <a:pPr lvl="1"/>
            <a:r>
              <a:rPr lang="en-US" dirty="0"/>
              <a:t>Lowest changes in average MSE found for the mode-only and MICE adjustments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01573C-5303-4CBB-B2D3-F4ED48D25E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8800" y="6209517"/>
            <a:ext cx="7132828" cy="289555"/>
          </a:xfrm>
        </p:spPr>
        <p:txBody>
          <a:bodyPr/>
          <a:lstStyle/>
          <a:p>
            <a:r>
              <a:rPr lang="en-US" dirty="0"/>
              <a:t>Note: Binary variables only. Face-to-face-first sequence estimates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582B6-FF28-7244-8BA8-9A2D0C3C3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Adjustment comparison </a:t>
            </a:r>
            <a:br>
              <a:rPr lang="en-US" dirty="0"/>
            </a:br>
            <a:r>
              <a:rPr lang="en-US" dirty="0"/>
              <a:t>(binary vars only)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82D28-749A-914B-85FC-DE885AD3D0BD}"/>
              </a:ext>
            </a:extLst>
          </p:cNvPr>
          <p:cNvSpPr txBox="1"/>
          <p:nvPr/>
        </p:nvSpPr>
        <p:spPr>
          <a:xfrm>
            <a:off x="5600357" y="1950413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page is extraneous. PLEASE DELETE and any other relevant template related associations to this page.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58AE31DA-804A-4B43-8353-512237D71627}"/>
              </a:ext>
            </a:extLst>
          </p:cNvPr>
          <p:cNvGraphicFramePr>
            <a:graphicFrameLocks noGrp="1"/>
          </p:cNvGraphicFramePr>
          <p:nvPr>
            <p:ph type="tbl" sz="quarter" idx="28"/>
            <p:extLst>
              <p:ext uri="{D42A27DB-BD31-4B8C-83A1-F6EECF244321}">
                <p14:modId xmlns:p14="http://schemas.microsoft.com/office/powerpoint/2010/main" val="1196958670"/>
              </p:ext>
            </p:extLst>
          </p:nvPr>
        </p:nvGraphicFramePr>
        <p:xfrm>
          <a:off x="4368800" y="1066800"/>
          <a:ext cx="7137402" cy="4267200"/>
        </p:xfrm>
        <a:graphic>
          <a:graphicData uri="http://schemas.openxmlformats.org/drawingml/2006/table">
            <a:tbl>
              <a:tblPr/>
              <a:tblGrid>
                <a:gridCol w="230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Adjustment</a:t>
                      </a:r>
                    </a:p>
                  </a:txBody>
                  <a:tcPr marL="137160" marR="137160" marT="137160" marB="137160" anchor="b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Avg. decrease in relative bias</a:t>
                      </a:r>
                    </a:p>
                  </a:txBody>
                  <a:tcPr marL="137160" marR="137160" marT="137160" marB="137160" anchor="b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Avg. increase in relative standard error</a:t>
                      </a:r>
                    </a:p>
                  </a:txBody>
                  <a:tcPr marL="137160" marR="137160" marT="137160" marB="137160" anchor="b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Avg. mean squared error</a:t>
                      </a:r>
                    </a:p>
                  </a:txBody>
                  <a:tcPr marL="137160" marR="137160" marT="137160" marB="137160" anchor="b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 (mode only)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8.4%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11.2%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Logistic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13.6%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100.3%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77.0%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Linear regression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10.4%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21.6%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45.3%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3263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MICE adjustment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7.1%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34.1%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615753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17.3%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0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7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EFDF-AD0C-5E4C-BFFE-3C88F026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Effect Adjustments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ABAA0-70D9-1944-A6CC-C46C62F27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Level</a:t>
            </a:r>
          </a:p>
        </p:txBody>
      </p:sp>
    </p:spTree>
    <p:extLst>
      <p:ext uri="{BB962C8B-B14F-4D97-AF65-F5344CB8AC3E}">
        <p14:creationId xmlns:p14="http://schemas.microsoft.com/office/powerpoint/2010/main" val="51878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Mode Effect Adjustments  :  </a:t>
            </a:r>
            <a:r>
              <a:rPr lang="en-US" b="1" dirty="0"/>
              <a:t>Weight Level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Research is ongoing on using an adaptive mode adjustment in the weights.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82586"/>
            <a:ext cx="9756648" cy="3739924"/>
          </a:xfrm>
        </p:spPr>
        <p:txBody>
          <a:bodyPr/>
          <a:lstStyle/>
          <a:p>
            <a:r>
              <a:rPr lang="en-US" dirty="0"/>
              <a:t>Adjustment levels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Online vs offline completion mode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30/70, 40/60, 50/50, 60/40, 70/30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/>
              <a:t>Analyses</a:t>
            </a:r>
          </a:p>
          <a:p>
            <a:pPr lvl="1"/>
            <a:r>
              <a:rPr lang="en-US" dirty="0"/>
              <a:t>Compare new estimates to key benchmarks</a:t>
            </a:r>
          </a:p>
          <a:p>
            <a:pPr lvl="1"/>
            <a:r>
              <a:rPr lang="en-US" dirty="0"/>
              <a:t>Assess impacts of various adjustment levels</a:t>
            </a:r>
          </a:p>
          <a:p>
            <a:pPr lvl="1"/>
            <a:r>
              <a:rPr lang="en-US" dirty="0"/>
              <a:t>Compare weight-level adjustments to variable-level adjustment using same comparison metrics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9383B-1624-4E90-96E0-627A298AFE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8156" y="6209517"/>
            <a:ext cx="9756648" cy="2895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0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3AB12-1D3A-4062-B5A2-6D10ACC4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4367"/>
            <a:ext cx="6934200" cy="758179"/>
          </a:xfrm>
        </p:spPr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Placeholder 8">
            <a:extLst>
              <a:ext uri="{FF2B5EF4-FFF2-40B4-BE49-F238E27FC236}">
                <a16:creationId xmlns:a16="http://schemas.microsoft.com/office/drawing/2014/main" id="{C70112BB-C7D9-4B5B-990A-832A84BB70EC}"/>
              </a:ext>
            </a:extLst>
          </p:cNvPr>
          <p:cNvGraphicFramePr>
            <a:graphicFrameLocks noGrp="1"/>
          </p:cNvGraphicFramePr>
          <p:nvPr>
            <p:ph type="tbl" sz="quarter" idx="24"/>
            <p:extLst>
              <p:ext uri="{D42A27DB-BD31-4B8C-83A1-F6EECF244321}">
                <p14:modId xmlns:p14="http://schemas.microsoft.com/office/powerpoint/2010/main" val="2550142311"/>
              </p:ext>
            </p:extLst>
          </p:nvPr>
        </p:nvGraphicFramePr>
        <p:xfrm>
          <a:off x="685800" y="1393137"/>
          <a:ext cx="6858000" cy="416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1650398916"/>
                    </a:ext>
                  </a:extLst>
                </a:gridCol>
                <a:gridCol w="6311899">
                  <a:extLst>
                    <a:ext uri="{9D8B030D-6E8A-4147-A177-3AD203B41FA5}">
                      <a16:colId xmlns:a16="http://schemas.microsoft.com/office/drawing/2014/main" val="335513724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/>
                      <a:endParaRPr lang="en-US" sz="27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Agenda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6103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Mixed-Mode Surveys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2140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02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Mode Effect Adjustments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3884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03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Variable-Level Adjustments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341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Weight-Level Adjustments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035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</a:t>
                      </a:r>
                    </a:p>
                  </a:txBody>
                  <a:tcPr marL="0" marT="146304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Conclusions</a:t>
                      </a:r>
                    </a:p>
                  </a:txBody>
                  <a:tcPr marT="164592" marB="1645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934458"/>
                  </a:ext>
                </a:extLst>
              </a:tr>
            </a:tbl>
          </a:graphicData>
        </a:graphic>
      </p:graphicFrame>
      <p:pic>
        <p:nvPicPr>
          <p:cNvPr id="6" name="Picture Placeholder 5" descr="Abstract collage of pie charts. ">
            <a:extLst>
              <a:ext uri="{FF2B5EF4-FFF2-40B4-BE49-F238E27FC236}">
                <a16:creationId xmlns:a16="http://schemas.microsoft.com/office/drawing/2014/main" id="{4798E38F-25BD-664D-9F33-DE664901107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b="1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508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EFDF-AD0C-5E4C-BFFE-3C88F026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ABAA0-70D9-1944-A6CC-C46C62F27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4C7060-E5BF-44F9-BDEE-8F84E8E7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7488795" cy="548640"/>
          </a:xfrm>
        </p:spPr>
        <p:txBody>
          <a:bodyPr/>
          <a:lstStyle/>
          <a:p>
            <a:r>
              <a:rPr lang="en-US" dirty="0"/>
              <a:t>Conclusions  :  </a:t>
            </a:r>
            <a:r>
              <a:rPr lang="en-US" b="1" dirty="0"/>
              <a:t>Key Takeaways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891A61-55FE-4DE9-B934-B618F139DD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6934200" cy="914400"/>
          </a:xfrm>
        </p:spPr>
        <p:txBody>
          <a:bodyPr/>
          <a:lstStyle/>
          <a:p>
            <a:r>
              <a:rPr lang="en-US" dirty="0"/>
              <a:t>There is not one method that will fix all mode effects.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FE03C1-E0CE-43AF-8560-C2E2B2C1C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326140"/>
            <a:ext cx="6934200" cy="3816124"/>
          </a:xfrm>
        </p:spPr>
        <p:txBody>
          <a:bodyPr/>
          <a:lstStyle/>
          <a:p>
            <a:r>
              <a:rPr lang="en-US" dirty="0"/>
              <a:t>Variable-level adjustments requires each item have its own model</a:t>
            </a:r>
          </a:p>
          <a:p>
            <a:pPr lvl="1"/>
            <a:r>
              <a:rPr lang="en-US" dirty="0"/>
              <a:t>A model type may work well for one variable, but not another.</a:t>
            </a:r>
          </a:p>
          <a:p>
            <a:pPr lvl="1"/>
            <a:r>
              <a:rPr lang="en-US" dirty="0"/>
              <a:t>Models can be impacted by item-missing data in control variables.</a:t>
            </a:r>
          </a:p>
          <a:p>
            <a:pPr lvl="1"/>
            <a:r>
              <a:rPr lang="en-US" dirty="0"/>
              <a:t>Balancing act of decreased relative bias and increased variance.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/>
                <a:ea typeface="Roboto Light" panose="02000000000000000000" pitchFamily="2" charset="0"/>
              </a:rPr>
              <a:t>Weight-level adjustments are still being explored</a:t>
            </a:r>
          </a:p>
          <a:p>
            <a:pPr lvl="1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E85C60-AF86-4C27-B056-C4B955200A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8156" y="6209517"/>
            <a:ext cx="6934200" cy="2895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Placeholder 2" descr="Abstract rendering of a data chart.">
            <a:extLst>
              <a:ext uri="{FF2B5EF4-FFF2-40B4-BE49-F238E27FC236}">
                <a16:creationId xmlns:a16="http://schemas.microsoft.com/office/drawing/2014/main" id="{0F755A4E-8715-6E44-809D-99E651C5E7C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-6556" r="-9" b="6556"/>
          <a:stretch/>
        </p:blipFill>
        <p:spPr>
          <a:solidFill>
            <a:srgbClr val="F6F3F0"/>
          </a:solidFill>
        </p:spPr>
      </p:pic>
    </p:spTree>
    <p:extLst>
      <p:ext uri="{BB962C8B-B14F-4D97-AF65-F5344CB8AC3E}">
        <p14:creationId xmlns:p14="http://schemas.microsoft.com/office/powerpoint/2010/main" val="50263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4C7060-E5BF-44F9-BDEE-8F84E8E7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7488795" cy="548640"/>
          </a:xfrm>
        </p:spPr>
        <p:txBody>
          <a:bodyPr/>
          <a:lstStyle/>
          <a:p>
            <a:r>
              <a:rPr lang="en-US" dirty="0"/>
              <a:t>Conclusions  :  </a:t>
            </a:r>
            <a:r>
              <a:rPr lang="en-US" b="1" dirty="0"/>
              <a:t>Limitations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891A61-55FE-4DE9-B934-B618F139DD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6934200" cy="914400"/>
          </a:xfrm>
        </p:spPr>
        <p:txBody>
          <a:bodyPr/>
          <a:lstStyle/>
          <a:p>
            <a:r>
              <a:rPr lang="en-US" dirty="0"/>
              <a:t>We’ve only just begun exploring adjustments to mode effects.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FE03C1-E0CE-43AF-8560-C2E2B2C1C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326140"/>
            <a:ext cx="6934200" cy="3816124"/>
          </a:xfrm>
        </p:spPr>
        <p:txBody>
          <a:bodyPr/>
          <a:lstStyle/>
          <a:p>
            <a:r>
              <a:rPr lang="en-US" dirty="0"/>
              <a:t>Additional items to consider:</a:t>
            </a:r>
          </a:p>
          <a:p>
            <a:pPr lvl="1"/>
            <a:r>
              <a:rPr lang="en-US" dirty="0"/>
              <a:t>Only analyzed one mode sequence</a:t>
            </a:r>
          </a:p>
          <a:p>
            <a:pPr lvl="1"/>
            <a:r>
              <a:rPr lang="en-US" dirty="0"/>
              <a:t>Hundreds of variables to consider; none of which were continuous</a:t>
            </a:r>
          </a:p>
          <a:p>
            <a:pPr lvl="1"/>
            <a:r>
              <a:rPr lang="en-US" dirty="0"/>
              <a:t>Alternative regression models for categorical variables with three or more response categories</a:t>
            </a:r>
          </a:p>
          <a:p>
            <a:pPr lvl="1"/>
            <a:r>
              <a:rPr lang="en-US" dirty="0"/>
              <a:t>Classified based on overall mode, not question specific mode</a:t>
            </a:r>
          </a:p>
          <a:p>
            <a:pPr lvl="2"/>
            <a:r>
              <a:rPr lang="en-US" dirty="0"/>
              <a:t>Avoid mixed-mode ambiguity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paradata</a:t>
            </a:r>
            <a:r>
              <a:rPr lang="en-US" dirty="0"/>
              <a:t> to be more specific by variable</a:t>
            </a:r>
          </a:p>
          <a:p>
            <a:pPr lvl="1"/>
            <a:r>
              <a:rPr lang="en-US" dirty="0"/>
              <a:t>Put these revised estimates in context with historical trends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E85C60-AF86-4C27-B056-C4B955200A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8156" y="6209517"/>
            <a:ext cx="6934200" cy="2895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Placeholder 2" descr="Abstract rendering of a data chart.">
            <a:extLst>
              <a:ext uri="{FF2B5EF4-FFF2-40B4-BE49-F238E27FC236}">
                <a16:creationId xmlns:a16="http://schemas.microsoft.com/office/drawing/2014/main" id="{0F755A4E-8715-6E44-809D-99E651C5E7C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-6556" r="-9" b="6556"/>
          <a:stretch/>
        </p:blipFill>
        <p:spPr>
          <a:solidFill>
            <a:srgbClr val="F6F3F0"/>
          </a:solidFill>
        </p:spPr>
      </p:pic>
    </p:spTree>
    <p:extLst>
      <p:ext uri="{BB962C8B-B14F-4D97-AF65-F5344CB8AC3E}">
        <p14:creationId xmlns:p14="http://schemas.microsoft.com/office/powerpoint/2010/main" val="328487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5FA061-F65C-441F-A6F4-5B1030E3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B050-19A8-4D33-9B5B-B1773F4A2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8912" y="1179967"/>
            <a:ext cx="2577790" cy="3017838"/>
          </a:xfrm>
        </p:spPr>
        <p:txBody>
          <a:bodyPr/>
          <a:lstStyle/>
          <a:p>
            <a:pPr lvl="0"/>
            <a:r>
              <a:rPr lang="en-US" dirty="0"/>
              <a:t>Brian M. Wells, PhD</a:t>
            </a:r>
          </a:p>
          <a:p>
            <a:pPr lvl="1"/>
            <a:r>
              <a:rPr lang="en-US" dirty="0"/>
              <a:t>Senior Research Methodologist</a:t>
            </a:r>
          </a:p>
          <a:p>
            <a:pPr lvl="1"/>
            <a:r>
              <a:rPr lang="en-US" dirty="0"/>
              <a:t>wells-brian@norc.org</a:t>
            </a:r>
          </a:p>
        </p:txBody>
      </p:sp>
    </p:spTree>
    <p:extLst>
      <p:ext uri="{BB962C8B-B14F-4D97-AF65-F5344CB8AC3E}">
        <p14:creationId xmlns:p14="http://schemas.microsoft.com/office/powerpoint/2010/main" val="155940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EFDF-AD0C-5E4C-BFFE-3C88F026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Mixed-Mode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ABAA0-70D9-1944-A6CC-C46C62F27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33882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Mixed-Mode Surveys  :  </a:t>
            </a:r>
            <a:r>
              <a:rPr lang="en-US" b="1" dirty="0"/>
              <a:t>Modes of Surveys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Mixed-mode surveys allow respondents to participate in the survey mode that’s right for them.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332898"/>
            <a:ext cx="10725411" cy="1687956"/>
          </a:xfrm>
        </p:spPr>
        <p:txBody>
          <a:bodyPr numCol="2"/>
          <a:lstStyle/>
          <a:p>
            <a:r>
              <a:rPr lang="en-US" dirty="0"/>
              <a:t>Self-Administered Modes:</a:t>
            </a:r>
          </a:p>
          <a:p>
            <a:pPr lvl="1"/>
            <a:r>
              <a:rPr lang="en-US" dirty="0"/>
              <a:t>Computer Assisted Web Interviewing (CAWI)  </a:t>
            </a:r>
          </a:p>
          <a:p>
            <a:pPr lvl="1"/>
            <a:r>
              <a:rPr lang="en-US" dirty="0"/>
              <a:t>Paper and Pencil Interviewing (PAPI)</a:t>
            </a:r>
          </a:p>
          <a:p>
            <a:pPr marL="0" lvl="1" indent="0">
              <a:buNone/>
            </a:pPr>
            <a:endParaRPr lang="en-US" sz="2000" b="1" dirty="0">
              <a:latin typeface="+mj-lt"/>
              <a:ea typeface="Roboto Light" panose="02000000000000000000" pitchFamily="2" charset="0"/>
            </a:endParaRPr>
          </a:p>
          <a:p>
            <a:pPr marL="0" lvl="1" indent="0">
              <a:buNone/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Interviewer-Administered Modes:</a:t>
            </a:r>
          </a:p>
          <a:p>
            <a:pPr lvl="1"/>
            <a:r>
              <a:rPr lang="en-US" dirty="0"/>
              <a:t>Computer Assisted Telephone Interviewing (CATI)</a:t>
            </a:r>
          </a:p>
          <a:p>
            <a:pPr lvl="1"/>
            <a:r>
              <a:rPr lang="en-US" dirty="0"/>
              <a:t>Computer Assisted Personal Interviewing (CAPI)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9721-CD62-6327-E700-5387C924F4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EDD4B-E072-2001-DF53-8542149AE512}"/>
              </a:ext>
            </a:extLst>
          </p:cNvPr>
          <p:cNvSpPr txBox="1"/>
          <p:nvPr/>
        </p:nvSpPr>
        <p:spPr>
          <a:xfrm>
            <a:off x="733295" y="4503668"/>
            <a:ext cx="1072541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Mixed mode surveys can reach different populations but can have their own challenges.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435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Interviewer</a:t>
            </a:r>
            <a:r>
              <a:rPr lang="en-US" dirty="0">
                <a:solidFill>
                  <a:srgbClr val="353435"/>
                </a:solidFill>
              </a:rPr>
              <a:t> effects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353435"/>
                </a:solidFill>
              </a:rPr>
              <a:t>Mode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7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Mixed-Mode Surveys  :  </a:t>
            </a:r>
            <a:r>
              <a:rPr lang="en-US" b="1" dirty="0"/>
              <a:t>Mode Effect Adjustments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985B7-EBF5-8B4C-2197-EECB85C1EB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Mode effect adjustments can be used to help correct mode effects in mixed-mode surveys.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Variable-level adjustment</a:t>
            </a:r>
          </a:p>
          <a:p>
            <a:pPr lvl="1"/>
            <a:r>
              <a:rPr lang="en-US" dirty="0"/>
              <a:t>Advantage: more precision, control for models</a:t>
            </a:r>
          </a:p>
          <a:p>
            <a:pPr lvl="1"/>
            <a:r>
              <a:rPr lang="en-US" dirty="0"/>
              <a:t>Disadvantage: modeled at estimate level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Kolenikov and Kennedy (2014)</a:t>
            </a:r>
          </a:p>
          <a:p>
            <a:pPr lvl="2"/>
            <a:r>
              <a:rPr lang="en-US" dirty="0"/>
              <a:t>Logistic regression adjustment</a:t>
            </a:r>
          </a:p>
          <a:p>
            <a:pPr lvl="2"/>
            <a:r>
              <a:rPr lang="en-US" dirty="0"/>
              <a:t>Linear regression adjustment</a:t>
            </a:r>
          </a:p>
          <a:p>
            <a:pPr lvl="2"/>
            <a:r>
              <a:rPr lang="en-US" dirty="0"/>
              <a:t>Multivariate imputation by chained equations (MICE) adjustment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Weight-level adjustment</a:t>
            </a:r>
          </a:p>
          <a:p>
            <a:pPr lvl="1"/>
            <a:r>
              <a:rPr lang="en-US" dirty="0"/>
              <a:t>Advantage: universally applied</a:t>
            </a:r>
          </a:p>
          <a:p>
            <a:pPr lvl="1"/>
            <a:r>
              <a:rPr lang="en-US" dirty="0"/>
              <a:t>Disadvantage: potential for unnecessary adjustments for select variables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Brick et al. (2022)</a:t>
            </a:r>
          </a:p>
          <a:p>
            <a:pPr lvl="2"/>
            <a:r>
              <a:rPr lang="en-US" dirty="0"/>
              <a:t>Adaptive mode adjustment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9383B-1624-4E90-96E0-627A298AFE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Note: Kolenikov and Kennedy (2014) also explored implied utility-multiple imputation (IUMI) but we do not explore this in this research.</a:t>
            </a:r>
          </a:p>
        </p:txBody>
      </p:sp>
    </p:spTree>
    <p:extLst>
      <p:ext uri="{BB962C8B-B14F-4D97-AF65-F5344CB8AC3E}">
        <p14:creationId xmlns:p14="http://schemas.microsoft.com/office/powerpoint/2010/main" val="37963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1A1A2-E2A4-494C-8BDF-F00E7BA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</p:spPr>
        <p:txBody>
          <a:bodyPr/>
          <a:lstStyle/>
          <a:p>
            <a:r>
              <a:rPr lang="en-US" dirty="0"/>
              <a:t>Mixed-Mode Surveys  :  </a:t>
            </a:r>
            <a:r>
              <a:rPr lang="en-US" b="1" dirty="0"/>
              <a:t>Intro to the GSS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335655" cy="914400"/>
          </a:xfrm>
        </p:spPr>
        <p:txBody>
          <a:bodyPr/>
          <a:lstStyle/>
          <a:p>
            <a:r>
              <a:rPr lang="en-US"/>
              <a:t>For 50 years, the GSS has been used to study social change</a:t>
            </a:r>
            <a:br>
              <a:rPr lang="en-US"/>
            </a:br>
            <a:r>
              <a:rPr lang="en-US"/>
              <a:t>in the United States.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82586"/>
            <a:ext cx="8393545" cy="3739924"/>
          </a:xfrm>
        </p:spPr>
        <p:txBody>
          <a:bodyPr/>
          <a:lstStyle/>
          <a:p>
            <a:r>
              <a:rPr lang="en-US" dirty="0"/>
              <a:t>General Social Survey (GSS)</a:t>
            </a:r>
          </a:p>
          <a:p>
            <a:pPr lvl="1"/>
            <a:r>
              <a:rPr lang="en-US" dirty="0"/>
              <a:t>The GSS is a nationally representative survey that has historically been conducted through face-to-face interviews every two years by highly trained and skilled interviewers. </a:t>
            </a:r>
          </a:p>
          <a:p>
            <a:pPr lvl="1"/>
            <a:r>
              <a:rPr lang="en-US" dirty="0"/>
              <a:t>Covers a wide variety of topics on exploring people’s attitudes, behaviors, and attributes:</a:t>
            </a:r>
          </a:p>
          <a:p>
            <a:pPr lvl="2"/>
            <a:r>
              <a:rPr lang="en-US" dirty="0"/>
              <a:t>Politics, social life, economic life, lifestyle, science, religion, civil liberties, racial perceptions, national spending priorities, parental &amp; social origin, demographics, occupation, etc.</a:t>
            </a:r>
          </a:p>
          <a:p>
            <a:pPr lvl="1"/>
            <a:r>
              <a:rPr lang="en-US" dirty="0"/>
              <a:t>One of the most influential and widely used studies in the social sciences.</a:t>
            </a:r>
          </a:p>
          <a:p>
            <a:pPr lvl="1"/>
            <a:r>
              <a:rPr lang="en-US" dirty="0"/>
              <a:t>Sponsored by the National Science Foundation</a:t>
            </a:r>
          </a:p>
          <a:p>
            <a:pPr lvl="1"/>
            <a:endParaRPr lang="en-US" dirty="0"/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D4E639FC-6853-A747-A2B7-3B1B0999C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4" r="-8334" b="-3123"/>
          <a:stretch/>
        </p:blipFill>
        <p:spPr>
          <a:xfrm>
            <a:off x="9148915" y="2097744"/>
            <a:ext cx="2830828" cy="1415415"/>
          </a:xfrm>
          <a:prstGeom prst="rect">
            <a:avLst/>
          </a:prstGeom>
        </p:spPr>
      </p:pic>
      <p:pic>
        <p:nvPicPr>
          <p:cNvPr id="8" name="Picture 7" descr="A logo of a globe with a gold cogwheel&#10;&#10;Description automatically generated">
            <a:extLst>
              <a:ext uri="{FF2B5EF4-FFF2-40B4-BE49-F238E27FC236}">
                <a16:creationId xmlns:a16="http://schemas.microsoft.com/office/drawing/2014/main" id="{3C4E8C9D-3BE4-7B85-3F7E-F23097ED1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20" y="3629703"/>
            <a:ext cx="2341418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2A664AA-256C-4E41-9FF5-F9396F79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dirty="0"/>
              <a:t>Mixed-Mode Surveys  :  </a:t>
            </a:r>
            <a:r>
              <a:rPr lang="en-US" b="1" dirty="0"/>
              <a:t>GSS 2022 Overall Design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005B2C-D2D5-4B17-9E40-57E64934A4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1"/>
            <a:r>
              <a:rPr lang="en-US" dirty="0"/>
              <a:t>Adopted a </a:t>
            </a:r>
            <a:r>
              <a:rPr lang="en-US" b="1" dirty="0"/>
              <a:t>multimode</a:t>
            </a:r>
            <a:r>
              <a:rPr lang="en-US" dirty="0"/>
              <a:t> data collection design with </a:t>
            </a:r>
            <a:r>
              <a:rPr lang="en-US" b="1" dirty="0"/>
              <a:t>both web questionnaires and face-to-face interviews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Responds to the evolving survey landscape</a:t>
            </a:r>
          </a:p>
          <a:p>
            <a:pPr lvl="2"/>
            <a:r>
              <a:rPr lang="en-US" dirty="0"/>
              <a:t>Addresses rising data collection costs </a:t>
            </a:r>
          </a:p>
          <a:p>
            <a:pPr lvl="2"/>
            <a:r>
              <a:rPr lang="en-US" dirty="0"/>
              <a:t>More efficient, allows for respondent flexibility in how they complete the survey</a:t>
            </a:r>
          </a:p>
          <a:p>
            <a:pPr lvl="2"/>
            <a:r>
              <a:rPr lang="en-US" dirty="0"/>
              <a:t>Allows for larger sample sizes</a:t>
            </a:r>
          </a:p>
          <a:p>
            <a:pPr lvl="2"/>
            <a:r>
              <a:rPr lang="en-US" dirty="0"/>
              <a:t>Opportunities for web-based follow-on studies </a:t>
            </a:r>
          </a:p>
          <a:p>
            <a:pPr lvl="2"/>
            <a:r>
              <a:rPr lang="en-US" dirty="0"/>
              <a:t>Design will be repeated in 2024.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1255E3-DE70-E147-8BA5-CF0B4FBB1C8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4" name="Text Placeholder 263">
            <a:extLst>
              <a:ext uri="{FF2B5EF4-FFF2-40B4-BE49-F238E27FC236}">
                <a16:creationId xmlns:a16="http://schemas.microsoft.com/office/drawing/2014/main" id="{EA3EE2C2-4CA0-D3FA-47DF-C68193BD2A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GSS 2022 Design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238EEA-7264-2D7E-377A-4CD6657C8B27}"/>
              </a:ext>
            </a:extLst>
          </p:cNvPr>
          <p:cNvGrpSpPr/>
          <p:nvPr/>
        </p:nvGrpSpPr>
        <p:grpSpPr>
          <a:xfrm>
            <a:off x="6697895" y="1942387"/>
            <a:ext cx="4619957" cy="4086302"/>
            <a:chOff x="4453458" y="1911214"/>
            <a:chExt cx="4619957" cy="40863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B2DD9D-3120-E064-70B7-DE21C0BE5AE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5028332" y="1911214"/>
              <a:ext cx="3561300" cy="2942194"/>
              <a:chOff x="5786005" y="7356805"/>
              <a:chExt cx="4226137" cy="3491454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F1734F1D-5A65-255A-9AC6-777DA11D16A0}"/>
                  </a:ext>
                </a:extLst>
              </p:cNvPr>
              <p:cNvCxnSpPr>
                <a:cxnSpLocks/>
                <a:stCxn id="21" idx="2"/>
                <a:endCxn id="38" idx="0"/>
              </p:cNvCxnSpPr>
              <p:nvPr>
                <p:custDataLst>
                  <p:tags r:id="rId26"/>
                </p:custDataLst>
              </p:nvPr>
            </p:nvCxnSpPr>
            <p:spPr>
              <a:xfrm flipH="1">
                <a:off x="9024803" y="9202816"/>
                <a:ext cx="1" cy="1333652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6E625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1C2C491D-60EA-6E67-CECB-FE0BF4E8681B}"/>
                  </a:ext>
                </a:extLst>
              </p:cNvPr>
              <p:cNvCxnSpPr>
                <a:cxnSpLocks/>
                <a:stCxn id="36" idx="2"/>
                <a:endCxn id="20" idx="0"/>
              </p:cNvCxnSpPr>
              <p:nvPr>
                <p:custDataLst>
                  <p:tags r:id="rId27"/>
                </p:custDataLst>
              </p:nvPr>
            </p:nvCxnSpPr>
            <p:spPr>
              <a:xfrm flipH="1">
                <a:off x="6747362" y="9202816"/>
                <a:ext cx="0" cy="1333652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6E6259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" name="Rounded Rectangle 75">
                <a:extLst>
                  <a:ext uri="{FF2B5EF4-FFF2-40B4-BE49-F238E27FC236}">
                    <a16:creationId xmlns:a16="http://schemas.microsoft.com/office/drawing/2014/main" id="{4EDBAB05-D56F-8742-3E89-57CD19CAA52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5832143" y="9359225"/>
                <a:ext cx="1828800" cy="988126"/>
              </a:xfrm>
              <a:prstGeom prst="roundRect">
                <a:avLst>
                  <a:gd name="adj" fmla="val 5265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6E625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 69">
                <a:extLst>
                  <a:ext uri="{FF2B5EF4-FFF2-40B4-BE49-F238E27FC236}">
                    <a16:creationId xmlns:a16="http://schemas.microsoft.com/office/drawing/2014/main" id="{5F1429EA-B162-C01E-ACD9-C639DCC2089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896936" y="9462695"/>
                <a:ext cx="237570" cy="186165"/>
              </a:xfrm>
              <a:custGeom>
                <a:avLst/>
                <a:gdLst>
                  <a:gd name="T0" fmla="*/ 797 w 798"/>
                  <a:gd name="T1" fmla="*/ 72 h 626"/>
                  <a:gd name="T2" fmla="*/ 775 w 798"/>
                  <a:gd name="T3" fmla="*/ 606 h 626"/>
                  <a:gd name="T4" fmla="*/ 71 w 798"/>
                  <a:gd name="T5" fmla="*/ 625 h 626"/>
                  <a:gd name="T6" fmla="*/ 0 w 798"/>
                  <a:gd name="T7" fmla="*/ 555 h 626"/>
                  <a:gd name="T8" fmla="*/ 21 w 798"/>
                  <a:gd name="T9" fmla="*/ 22 h 626"/>
                  <a:gd name="T10" fmla="*/ 725 w 798"/>
                  <a:gd name="T11" fmla="*/ 0 h 626"/>
                  <a:gd name="T12" fmla="*/ 797 w 798"/>
                  <a:gd name="T13" fmla="*/ 72 h 626"/>
                  <a:gd name="T14" fmla="*/ 739 w 798"/>
                  <a:gd name="T15" fmla="*/ 88 h 626"/>
                  <a:gd name="T16" fmla="*/ 739 w 798"/>
                  <a:gd name="T17" fmla="*/ 77 h 626"/>
                  <a:gd name="T18" fmla="*/ 738 w 798"/>
                  <a:gd name="T19" fmla="*/ 65 h 626"/>
                  <a:gd name="T20" fmla="*/ 731 w 798"/>
                  <a:gd name="T21" fmla="*/ 59 h 626"/>
                  <a:gd name="T22" fmla="*/ 71 w 798"/>
                  <a:gd name="T23" fmla="*/ 57 h 626"/>
                  <a:gd name="T24" fmla="*/ 57 w 798"/>
                  <a:gd name="T25" fmla="*/ 72 h 626"/>
                  <a:gd name="T26" fmla="*/ 300 w 798"/>
                  <a:gd name="T27" fmla="*/ 338 h 626"/>
                  <a:gd name="T28" fmla="*/ 336 w 798"/>
                  <a:gd name="T29" fmla="*/ 369 h 626"/>
                  <a:gd name="T30" fmla="*/ 379 w 798"/>
                  <a:gd name="T31" fmla="*/ 394 h 626"/>
                  <a:gd name="T32" fmla="*/ 399 w 798"/>
                  <a:gd name="T33" fmla="*/ 398 h 626"/>
                  <a:gd name="T34" fmla="*/ 417 w 798"/>
                  <a:gd name="T35" fmla="*/ 394 h 626"/>
                  <a:gd name="T36" fmla="*/ 460 w 798"/>
                  <a:gd name="T37" fmla="*/ 369 h 626"/>
                  <a:gd name="T38" fmla="*/ 496 w 798"/>
                  <a:gd name="T39" fmla="*/ 338 h 626"/>
                  <a:gd name="T40" fmla="*/ 718 w 798"/>
                  <a:gd name="T41" fmla="*/ 147 h 626"/>
                  <a:gd name="T42" fmla="*/ 739 w 798"/>
                  <a:gd name="T43" fmla="*/ 555 h 626"/>
                  <a:gd name="T44" fmla="*/ 739 w 798"/>
                  <a:gd name="T45" fmla="*/ 213 h 626"/>
                  <a:gd name="T46" fmla="*/ 520 w 798"/>
                  <a:gd name="T47" fmla="*/ 393 h 626"/>
                  <a:gd name="T48" fmla="*/ 444 w 798"/>
                  <a:gd name="T49" fmla="*/ 445 h 626"/>
                  <a:gd name="T50" fmla="*/ 399 w 798"/>
                  <a:gd name="T51" fmla="*/ 455 h 626"/>
                  <a:gd name="T52" fmla="*/ 352 w 798"/>
                  <a:gd name="T53" fmla="*/ 445 h 626"/>
                  <a:gd name="T54" fmla="*/ 276 w 798"/>
                  <a:gd name="T55" fmla="*/ 393 h 626"/>
                  <a:gd name="T56" fmla="*/ 57 w 798"/>
                  <a:gd name="T57" fmla="*/ 213 h 626"/>
                  <a:gd name="T58" fmla="*/ 61 w 798"/>
                  <a:gd name="T59" fmla="*/ 564 h 626"/>
                  <a:gd name="T60" fmla="*/ 725 w 798"/>
                  <a:gd name="T61" fmla="*/ 570 h 626"/>
                  <a:gd name="T62" fmla="*/ 739 w 798"/>
                  <a:gd name="T63" fmla="*/ 555 h 6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98"/>
                  <a:gd name="T97" fmla="*/ 0 h 626"/>
                  <a:gd name="T98" fmla="*/ 798 w 798"/>
                  <a:gd name="T99" fmla="*/ 626 h 6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98" h="626">
                    <a:moveTo>
                      <a:pt x="797" y="72"/>
                    </a:moveTo>
                    <a:lnTo>
                      <a:pt x="797" y="72"/>
                    </a:lnTo>
                    <a:cubicBezTo>
                      <a:pt x="797" y="555"/>
                      <a:pt x="797" y="555"/>
                      <a:pt x="797" y="555"/>
                    </a:cubicBezTo>
                    <a:cubicBezTo>
                      <a:pt x="797" y="575"/>
                      <a:pt x="790" y="591"/>
                      <a:pt x="775" y="606"/>
                    </a:cubicBezTo>
                    <a:cubicBezTo>
                      <a:pt x="762" y="619"/>
                      <a:pt x="745" y="625"/>
                      <a:pt x="725" y="625"/>
                    </a:cubicBezTo>
                    <a:cubicBezTo>
                      <a:pt x="71" y="625"/>
                      <a:pt x="71" y="625"/>
                      <a:pt x="71" y="625"/>
                    </a:cubicBezTo>
                    <a:cubicBezTo>
                      <a:pt x="52" y="625"/>
                      <a:pt x="36" y="619"/>
                      <a:pt x="21" y="606"/>
                    </a:cubicBezTo>
                    <a:cubicBezTo>
                      <a:pt x="8" y="591"/>
                      <a:pt x="0" y="575"/>
                      <a:pt x="0" y="555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52"/>
                      <a:pt x="8" y="35"/>
                      <a:pt x="21" y="22"/>
                    </a:cubicBezTo>
                    <a:cubicBezTo>
                      <a:pt x="36" y="7"/>
                      <a:pt x="52" y="0"/>
                      <a:pt x="71" y="0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745" y="0"/>
                      <a:pt x="762" y="7"/>
                      <a:pt x="775" y="22"/>
                    </a:cubicBezTo>
                    <a:cubicBezTo>
                      <a:pt x="790" y="35"/>
                      <a:pt x="797" y="52"/>
                      <a:pt x="797" y="72"/>
                    </a:cubicBezTo>
                    <a:close/>
                    <a:moveTo>
                      <a:pt x="739" y="88"/>
                    </a:moveTo>
                    <a:lnTo>
                      <a:pt x="739" y="88"/>
                    </a:lnTo>
                    <a:cubicBezTo>
                      <a:pt x="739" y="87"/>
                      <a:pt x="739" y="85"/>
                      <a:pt x="739" y="83"/>
                    </a:cubicBezTo>
                    <a:cubicBezTo>
                      <a:pt x="739" y="80"/>
                      <a:pt x="739" y="79"/>
                      <a:pt x="739" y="77"/>
                    </a:cubicBezTo>
                    <a:cubicBezTo>
                      <a:pt x="739" y="76"/>
                      <a:pt x="739" y="73"/>
                      <a:pt x="739" y="71"/>
                    </a:cubicBezTo>
                    <a:cubicBezTo>
                      <a:pt x="739" y="69"/>
                      <a:pt x="738" y="67"/>
                      <a:pt x="738" y="65"/>
                    </a:cubicBezTo>
                    <a:cubicBezTo>
                      <a:pt x="737" y="64"/>
                      <a:pt x="737" y="63"/>
                      <a:pt x="735" y="61"/>
                    </a:cubicBezTo>
                    <a:cubicBezTo>
                      <a:pt x="734" y="60"/>
                      <a:pt x="733" y="59"/>
                      <a:pt x="731" y="59"/>
                    </a:cubicBezTo>
                    <a:cubicBezTo>
                      <a:pt x="730" y="57"/>
                      <a:pt x="727" y="57"/>
                      <a:pt x="725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68" y="57"/>
                      <a:pt x="64" y="59"/>
                      <a:pt x="61" y="61"/>
                    </a:cubicBezTo>
                    <a:cubicBezTo>
                      <a:pt x="58" y="64"/>
                      <a:pt x="57" y="68"/>
                      <a:pt x="57" y="72"/>
                    </a:cubicBezTo>
                    <a:cubicBezTo>
                      <a:pt x="57" y="121"/>
                      <a:pt x="78" y="164"/>
                      <a:pt x="122" y="197"/>
                    </a:cubicBezTo>
                    <a:cubicBezTo>
                      <a:pt x="179" y="242"/>
                      <a:pt x="239" y="290"/>
                      <a:pt x="300" y="338"/>
                    </a:cubicBezTo>
                    <a:cubicBezTo>
                      <a:pt x="302" y="339"/>
                      <a:pt x="307" y="345"/>
                      <a:pt x="316" y="351"/>
                    </a:cubicBezTo>
                    <a:cubicBezTo>
                      <a:pt x="324" y="359"/>
                      <a:pt x="331" y="365"/>
                      <a:pt x="336" y="369"/>
                    </a:cubicBezTo>
                    <a:cubicBezTo>
                      <a:pt x="342" y="373"/>
                      <a:pt x="348" y="377"/>
                      <a:pt x="356" y="382"/>
                    </a:cubicBezTo>
                    <a:cubicBezTo>
                      <a:pt x="364" y="387"/>
                      <a:pt x="372" y="391"/>
                      <a:pt x="379" y="394"/>
                    </a:cubicBezTo>
                    <a:cubicBezTo>
                      <a:pt x="385" y="397"/>
                      <a:pt x="392" y="398"/>
                      <a:pt x="397" y="398"/>
                    </a:cubicBezTo>
                    <a:cubicBezTo>
                      <a:pt x="399" y="398"/>
                      <a:pt x="399" y="398"/>
                      <a:pt x="399" y="398"/>
                    </a:cubicBezTo>
                    <a:cubicBezTo>
                      <a:pt x="404" y="398"/>
                      <a:pt x="411" y="397"/>
                      <a:pt x="417" y="394"/>
                    </a:cubicBezTo>
                    <a:cubicBezTo>
                      <a:pt x="424" y="391"/>
                      <a:pt x="432" y="387"/>
                      <a:pt x="440" y="382"/>
                    </a:cubicBezTo>
                    <a:cubicBezTo>
                      <a:pt x="448" y="377"/>
                      <a:pt x="455" y="373"/>
                      <a:pt x="460" y="369"/>
                    </a:cubicBezTo>
                    <a:cubicBezTo>
                      <a:pt x="465" y="365"/>
                      <a:pt x="472" y="359"/>
                      <a:pt x="480" y="351"/>
                    </a:cubicBezTo>
                    <a:cubicBezTo>
                      <a:pt x="489" y="345"/>
                      <a:pt x="495" y="339"/>
                      <a:pt x="496" y="338"/>
                    </a:cubicBezTo>
                    <a:cubicBezTo>
                      <a:pt x="557" y="290"/>
                      <a:pt x="617" y="242"/>
                      <a:pt x="674" y="197"/>
                    </a:cubicBezTo>
                    <a:cubicBezTo>
                      <a:pt x="690" y="185"/>
                      <a:pt x="705" y="168"/>
                      <a:pt x="718" y="147"/>
                    </a:cubicBezTo>
                    <a:cubicBezTo>
                      <a:pt x="733" y="125"/>
                      <a:pt x="739" y="105"/>
                      <a:pt x="739" y="88"/>
                    </a:cubicBezTo>
                    <a:close/>
                    <a:moveTo>
                      <a:pt x="739" y="555"/>
                    </a:moveTo>
                    <a:lnTo>
                      <a:pt x="739" y="555"/>
                    </a:lnTo>
                    <a:cubicBezTo>
                      <a:pt x="739" y="213"/>
                      <a:pt x="739" y="213"/>
                      <a:pt x="739" y="213"/>
                    </a:cubicBezTo>
                    <a:cubicBezTo>
                      <a:pt x="730" y="224"/>
                      <a:pt x="719" y="234"/>
                      <a:pt x="709" y="242"/>
                    </a:cubicBezTo>
                    <a:cubicBezTo>
                      <a:pt x="629" y="304"/>
                      <a:pt x="566" y="354"/>
                      <a:pt x="520" y="393"/>
                    </a:cubicBezTo>
                    <a:cubicBezTo>
                      <a:pt x="504" y="406"/>
                      <a:pt x="492" y="415"/>
                      <a:pt x="483" y="423"/>
                    </a:cubicBezTo>
                    <a:cubicBezTo>
                      <a:pt x="473" y="430"/>
                      <a:pt x="460" y="437"/>
                      <a:pt x="444" y="445"/>
                    </a:cubicBezTo>
                    <a:cubicBezTo>
                      <a:pt x="428" y="451"/>
                      <a:pt x="413" y="455"/>
                      <a:pt x="399" y="455"/>
                    </a:cubicBezTo>
                    <a:cubicBezTo>
                      <a:pt x="397" y="455"/>
                      <a:pt x="397" y="455"/>
                      <a:pt x="397" y="455"/>
                    </a:cubicBezTo>
                    <a:cubicBezTo>
                      <a:pt x="384" y="455"/>
                      <a:pt x="368" y="451"/>
                      <a:pt x="352" y="445"/>
                    </a:cubicBezTo>
                    <a:cubicBezTo>
                      <a:pt x="336" y="437"/>
                      <a:pt x="323" y="430"/>
                      <a:pt x="314" y="423"/>
                    </a:cubicBezTo>
                    <a:cubicBezTo>
                      <a:pt x="304" y="415"/>
                      <a:pt x="292" y="406"/>
                      <a:pt x="276" y="393"/>
                    </a:cubicBezTo>
                    <a:cubicBezTo>
                      <a:pt x="230" y="354"/>
                      <a:pt x="167" y="304"/>
                      <a:pt x="87" y="242"/>
                    </a:cubicBezTo>
                    <a:cubicBezTo>
                      <a:pt x="77" y="234"/>
                      <a:pt x="66" y="224"/>
                      <a:pt x="57" y="213"/>
                    </a:cubicBezTo>
                    <a:cubicBezTo>
                      <a:pt x="57" y="555"/>
                      <a:pt x="57" y="555"/>
                      <a:pt x="57" y="555"/>
                    </a:cubicBezTo>
                    <a:cubicBezTo>
                      <a:pt x="57" y="559"/>
                      <a:pt x="58" y="562"/>
                      <a:pt x="61" y="564"/>
                    </a:cubicBezTo>
                    <a:cubicBezTo>
                      <a:pt x="64" y="568"/>
                      <a:pt x="68" y="570"/>
                      <a:pt x="71" y="570"/>
                    </a:cubicBezTo>
                    <a:cubicBezTo>
                      <a:pt x="725" y="570"/>
                      <a:pt x="725" y="570"/>
                      <a:pt x="725" y="570"/>
                    </a:cubicBezTo>
                    <a:cubicBezTo>
                      <a:pt x="729" y="570"/>
                      <a:pt x="733" y="568"/>
                      <a:pt x="735" y="564"/>
                    </a:cubicBezTo>
                    <a:cubicBezTo>
                      <a:pt x="738" y="562"/>
                      <a:pt x="739" y="559"/>
                      <a:pt x="739" y="555"/>
                    </a:cubicBezTo>
                    <a:close/>
                  </a:path>
                </a:pathLst>
              </a:custGeom>
              <a:noFill/>
              <a:ln w="3175">
                <a:solidFill>
                  <a:srgbClr val="6E6259"/>
                </a:solidFill>
                <a:bevel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>
                  <a:solidFill>
                    <a:srgbClr val="653165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CF648-7376-F53A-8486-2974043B6282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6095398" y="9439212"/>
                <a:ext cx="1377906" cy="23757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91440" tIns="0" rIns="0" bIns="0" rtlCol="0" anchor="ctr" anchorCtr="0">
                <a:noAutofit/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Mail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165D017-2E10-FAF1-2D84-B1ECB035D7B9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1"/>
                </p:custDataLst>
              </p:nvPr>
            </p:nvGrpSpPr>
            <p:grpSpPr>
              <a:xfrm>
                <a:off x="5887452" y="9747733"/>
                <a:ext cx="261327" cy="186950"/>
                <a:chOff x="23738" y="1719977"/>
                <a:chExt cx="312127" cy="223292"/>
              </a:xfrm>
            </p:grpSpPr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6DF9E32A-4559-9BCF-100D-34983C8B15A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112071" y="1719977"/>
                  <a:ext cx="135461" cy="223292"/>
                </a:xfrm>
                <a:custGeom>
                  <a:avLst/>
                  <a:gdLst>
                    <a:gd name="connsiteX0" fmla="*/ 67731 w 135461"/>
                    <a:gd name="connsiteY0" fmla="*/ 196227 h 223292"/>
                    <a:gd name="connsiteX1" fmla="*/ 62086 w 135461"/>
                    <a:gd name="connsiteY1" fmla="*/ 198482 h 223292"/>
                    <a:gd name="connsiteX2" fmla="*/ 59829 w 135461"/>
                    <a:gd name="connsiteY2" fmla="*/ 204121 h 223292"/>
                    <a:gd name="connsiteX3" fmla="*/ 62086 w 135461"/>
                    <a:gd name="connsiteY3" fmla="*/ 209759 h 223292"/>
                    <a:gd name="connsiteX4" fmla="*/ 67731 w 135461"/>
                    <a:gd name="connsiteY4" fmla="*/ 212015 h 223292"/>
                    <a:gd name="connsiteX5" fmla="*/ 73375 w 135461"/>
                    <a:gd name="connsiteY5" fmla="*/ 209759 h 223292"/>
                    <a:gd name="connsiteX6" fmla="*/ 75632 w 135461"/>
                    <a:gd name="connsiteY6" fmla="*/ 204121 h 223292"/>
                    <a:gd name="connsiteX7" fmla="*/ 73375 w 135461"/>
                    <a:gd name="connsiteY7" fmla="*/ 198482 h 223292"/>
                    <a:gd name="connsiteX8" fmla="*/ 67731 w 135461"/>
                    <a:gd name="connsiteY8" fmla="*/ 196227 h 223292"/>
                    <a:gd name="connsiteX9" fmla="*/ 25963 w 135461"/>
                    <a:gd name="connsiteY9" fmla="*/ 34960 h 223292"/>
                    <a:gd name="connsiteX10" fmla="*/ 108369 w 135461"/>
                    <a:gd name="connsiteY10" fmla="*/ 34960 h 223292"/>
                    <a:gd name="connsiteX11" fmla="*/ 108369 w 135461"/>
                    <a:gd name="connsiteY11" fmla="*/ 174800 h 223292"/>
                    <a:gd name="connsiteX12" fmla="*/ 25963 w 135461"/>
                    <a:gd name="connsiteY12" fmla="*/ 174800 h 223292"/>
                    <a:gd name="connsiteX13" fmla="*/ 18061 w 135461"/>
                    <a:gd name="connsiteY13" fmla="*/ 20299 h 223292"/>
                    <a:gd name="connsiteX14" fmla="*/ 10159 w 135461"/>
                    <a:gd name="connsiteY14" fmla="*/ 27066 h 223292"/>
                    <a:gd name="connsiteX15" fmla="*/ 10159 w 135461"/>
                    <a:gd name="connsiteY15" fmla="*/ 182694 h 223292"/>
                    <a:gd name="connsiteX16" fmla="*/ 18061 w 135461"/>
                    <a:gd name="connsiteY16" fmla="*/ 190588 h 223292"/>
                    <a:gd name="connsiteX17" fmla="*/ 116271 w 135461"/>
                    <a:gd name="connsiteY17" fmla="*/ 190588 h 223292"/>
                    <a:gd name="connsiteX18" fmla="*/ 124173 w 135461"/>
                    <a:gd name="connsiteY18" fmla="*/ 182694 h 223292"/>
                    <a:gd name="connsiteX19" fmla="*/ 124173 w 135461"/>
                    <a:gd name="connsiteY19" fmla="*/ 27066 h 223292"/>
                    <a:gd name="connsiteX20" fmla="*/ 116271 w 135461"/>
                    <a:gd name="connsiteY20" fmla="*/ 20299 h 223292"/>
                    <a:gd name="connsiteX21" fmla="*/ 14675 w 135461"/>
                    <a:gd name="connsiteY21" fmla="*/ 0 h 223292"/>
                    <a:gd name="connsiteX22" fmla="*/ 119658 w 135461"/>
                    <a:gd name="connsiteY22" fmla="*/ 0 h 223292"/>
                    <a:gd name="connsiteX23" fmla="*/ 135461 w 135461"/>
                    <a:gd name="connsiteY23" fmla="*/ 15788 h 223292"/>
                    <a:gd name="connsiteX24" fmla="*/ 135461 w 135461"/>
                    <a:gd name="connsiteY24" fmla="*/ 207504 h 223292"/>
                    <a:gd name="connsiteX25" fmla="*/ 119658 w 135461"/>
                    <a:gd name="connsiteY25" fmla="*/ 223292 h 223292"/>
                    <a:gd name="connsiteX26" fmla="*/ 14675 w 135461"/>
                    <a:gd name="connsiteY26" fmla="*/ 223292 h 223292"/>
                    <a:gd name="connsiteX27" fmla="*/ 0 w 135461"/>
                    <a:gd name="connsiteY27" fmla="*/ 207504 h 223292"/>
                    <a:gd name="connsiteX28" fmla="*/ 0 w 135461"/>
                    <a:gd name="connsiteY28" fmla="*/ 15788 h 223292"/>
                    <a:gd name="connsiteX29" fmla="*/ 14675 w 135461"/>
                    <a:gd name="connsiteY29" fmla="*/ 0 h 223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5461" h="223292">
                      <a:moveTo>
                        <a:pt x="67731" y="196227"/>
                      </a:moveTo>
                      <a:cubicBezTo>
                        <a:pt x="65473" y="196227"/>
                        <a:pt x="63215" y="197354"/>
                        <a:pt x="62086" y="198482"/>
                      </a:cubicBezTo>
                      <a:cubicBezTo>
                        <a:pt x="59829" y="199610"/>
                        <a:pt x="59829" y="201865"/>
                        <a:pt x="59829" y="204121"/>
                      </a:cubicBezTo>
                      <a:cubicBezTo>
                        <a:pt x="59829" y="206376"/>
                        <a:pt x="59829" y="208632"/>
                        <a:pt x="62086" y="209759"/>
                      </a:cubicBezTo>
                      <a:cubicBezTo>
                        <a:pt x="63215" y="210887"/>
                        <a:pt x="65473" y="212015"/>
                        <a:pt x="67731" y="212015"/>
                      </a:cubicBezTo>
                      <a:cubicBezTo>
                        <a:pt x="69988" y="212015"/>
                        <a:pt x="71117" y="210887"/>
                        <a:pt x="73375" y="209759"/>
                      </a:cubicBezTo>
                      <a:cubicBezTo>
                        <a:pt x="74504" y="208632"/>
                        <a:pt x="75632" y="206376"/>
                        <a:pt x="75632" y="204121"/>
                      </a:cubicBezTo>
                      <a:cubicBezTo>
                        <a:pt x="75632" y="201865"/>
                        <a:pt x="74504" y="199610"/>
                        <a:pt x="73375" y="198482"/>
                      </a:cubicBezTo>
                      <a:cubicBezTo>
                        <a:pt x="71117" y="197354"/>
                        <a:pt x="69988" y="196227"/>
                        <a:pt x="67731" y="196227"/>
                      </a:cubicBezTo>
                      <a:close/>
                      <a:moveTo>
                        <a:pt x="25963" y="34960"/>
                      </a:moveTo>
                      <a:lnTo>
                        <a:pt x="108369" y="34960"/>
                      </a:lnTo>
                      <a:lnTo>
                        <a:pt x="108369" y="174800"/>
                      </a:lnTo>
                      <a:lnTo>
                        <a:pt x="25963" y="174800"/>
                      </a:lnTo>
                      <a:close/>
                      <a:moveTo>
                        <a:pt x="18061" y="20299"/>
                      </a:moveTo>
                      <a:cubicBezTo>
                        <a:pt x="14675" y="20299"/>
                        <a:pt x="10159" y="23683"/>
                        <a:pt x="10159" y="27066"/>
                      </a:cubicBezTo>
                      <a:lnTo>
                        <a:pt x="10159" y="182694"/>
                      </a:lnTo>
                      <a:cubicBezTo>
                        <a:pt x="10159" y="186077"/>
                        <a:pt x="14675" y="190588"/>
                        <a:pt x="18061" y="190588"/>
                      </a:cubicBezTo>
                      <a:lnTo>
                        <a:pt x="116271" y="190588"/>
                      </a:lnTo>
                      <a:cubicBezTo>
                        <a:pt x="120786" y="190588"/>
                        <a:pt x="124173" y="186077"/>
                        <a:pt x="124173" y="182694"/>
                      </a:cubicBezTo>
                      <a:lnTo>
                        <a:pt x="124173" y="27066"/>
                      </a:lnTo>
                      <a:cubicBezTo>
                        <a:pt x="124173" y="23683"/>
                        <a:pt x="120786" y="20299"/>
                        <a:pt x="116271" y="20299"/>
                      </a:cubicBezTo>
                      <a:close/>
                      <a:moveTo>
                        <a:pt x="14675" y="0"/>
                      </a:moveTo>
                      <a:lnTo>
                        <a:pt x="119658" y="0"/>
                      </a:lnTo>
                      <a:cubicBezTo>
                        <a:pt x="128688" y="0"/>
                        <a:pt x="135461" y="6766"/>
                        <a:pt x="135461" y="15788"/>
                      </a:cubicBezTo>
                      <a:lnTo>
                        <a:pt x="135461" y="207504"/>
                      </a:lnTo>
                      <a:cubicBezTo>
                        <a:pt x="135461" y="216526"/>
                        <a:pt x="128688" y="223292"/>
                        <a:pt x="119658" y="223292"/>
                      </a:cubicBezTo>
                      <a:lnTo>
                        <a:pt x="14675" y="223292"/>
                      </a:lnTo>
                      <a:cubicBezTo>
                        <a:pt x="6773" y="223292"/>
                        <a:pt x="0" y="216526"/>
                        <a:pt x="0" y="207504"/>
                      </a:cubicBezTo>
                      <a:lnTo>
                        <a:pt x="0" y="15788"/>
                      </a:lnTo>
                      <a:cubicBezTo>
                        <a:pt x="0" y="6766"/>
                        <a:pt x="6773" y="0"/>
                        <a:pt x="14675" y="0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rgbClr val="6E6259"/>
                  </a:solidFill>
                  <a:bevel/>
                </a:ln>
              </p:spPr>
              <p:txBody>
                <a:bodyPr wrap="square" anchor="ctr">
                  <a:prstTxWarp prst="textNoShape">
                    <a:avLst/>
                  </a:prstTxWarp>
                  <a:noAutofit/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5199CFDD-4A41-291D-4BF3-27E934A9A63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23738" y="1747607"/>
                  <a:ext cx="312127" cy="168033"/>
                </a:xfrm>
                <a:custGeom>
                  <a:avLst/>
                  <a:gdLst>
                    <a:gd name="connsiteX0" fmla="*/ 249194 w 312127"/>
                    <a:gd name="connsiteY0" fmla="*/ 27065 h 168033"/>
                    <a:gd name="connsiteX1" fmla="*/ 253709 w 312127"/>
                    <a:gd name="connsiteY1" fmla="*/ 29321 h 168033"/>
                    <a:gd name="connsiteX2" fmla="*/ 253709 w 312127"/>
                    <a:gd name="connsiteY2" fmla="*/ 137584 h 168033"/>
                    <a:gd name="connsiteX3" fmla="*/ 249194 w 312127"/>
                    <a:gd name="connsiteY3" fmla="*/ 139839 h 168033"/>
                    <a:gd name="connsiteX4" fmla="*/ 243550 w 312127"/>
                    <a:gd name="connsiteY4" fmla="*/ 138711 h 168033"/>
                    <a:gd name="connsiteX5" fmla="*/ 237906 w 312127"/>
                    <a:gd name="connsiteY5" fmla="*/ 131945 h 168033"/>
                    <a:gd name="connsiteX6" fmla="*/ 236777 w 312127"/>
                    <a:gd name="connsiteY6" fmla="*/ 122923 h 168033"/>
                    <a:gd name="connsiteX7" fmla="*/ 236777 w 312127"/>
                    <a:gd name="connsiteY7" fmla="*/ 43981 h 168033"/>
                    <a:gd name="connsiteX8" fmla="*/ 237906 w 312127"/>
                    <a:gd name="connsiteY8" fmla="*/ 34959 h 168033"/>
                    <a:gd name="connsiteX9" fmla="*/ 243550 w 312127"/>
                    <a:gd name="connsiteY9" fmla="*/ 29321 h 168033"/>
                    <a:gd name="connsiteX10" fmla="*/ 249194 w 312127"/>
                    <a:gd name="connsiteY10" fmla="*/ 27065 h 168033"/>
                    <a:gd name="connsiteX11" fmla="*/ 62934 w 312127"/>
                    <a:gd name="connsiteY11" fmla="*/ 27065 h 168033"/>
                    <a:gd name="connsiteX12" fmla="*/ 67450 w 312127"/>
                    <a:gd name="connsiteY12" fmla="*/ 29321 h 168033"/>
                    <a:gd name="connsiteX13" fmla="*/ 74223 w 312127"/>
                    <a:gd name="connsiteY13" fmla="*/ 34959 h 168033"/>
                    <a:gd name="connsiteX14" fmla="*/ 74223 w 312127"/>
                    <a:gd name="connsiteY14" fmla="*/ 43981 h 168033"/>
                    <a:gd name="connsiteX15" fmla="*/ 74223 w 312127"/>
                    <a:gd name="connsiteY15" fmla="*/ 122923 h 168033"/>
                    <a:gd name="connsiteX16" fmla="*/ 74223 w 312127"/>
                    <a:gd name="connsiteY16" fmla="*/ 131945 h 168033"/>
                    <a:gd name="connsiteX17" fmla="*/ 67450 w 312127"/>
                    <a:gd name="connsiteY17" fmla="*/ 138711 h 168033"/>
                    <a:gd name="connsiteX18" fmla="*/ 62934 w 312127"/>
                    <a:gd name="connsiteY18" fmla="*/ 139839 h 168033"/>
                    <a:gd name="connsiteX19" fmla="*/ 58419 w 312127"/>
                    <a:gd name="connsiteY19" fmla="*/ 137584 h 168033"/>
                    <a:gd name="connsiteX20" fmla="*/ 58419 w 312127"/>
                    <a:gd name="connsiteY20" fmla="*/ 29321 h 168033"/>
                    <a:gd name="connsiteX21" fmla="*/ 62934 w 312127"/>
                    <a:gd name="connsiteY21" fmla="*/ 27065 h 168033"/>
                    <a:gd name="connsiteX22" fmla="*/ 276286 w 312127"/>
                    <a:gd name="connsiteY22" fmla="*/ 0 h 168033"/>
                    <a:gd name="connsiteX23" fmla="*/ 280802 w 312127"/>
                    <a:gd name="connsiteY23" fmla="*/ 2255 h 168033"/>
                    <a:gd name="connsiteX24" fmla="*/ 280802 w 312127"/>
                    <a:gd name="connsiteY24" fmla="*/ 165777 h 168033"/>
                    <a:gd name="connsiteX25" fmla="*/ 276286 w 312127"/>
                    <a:gd name="connsiteY25" fmla="*/ 168033 h 168033"/>
                    <a:gd name="connsiteX26" fmla="*/ 270642 w 312127"/>
                    <a:gd name="connsiteY26" fmla="*/ 165777 h 168033"/>
                    <a:gd name="connsiteX27" fmla="*/ 264998 w 312127"/>
                    <a:gd name="connsiteY27" fmla="*/ 159011 h 168033"/>
                    <a:gd name="connsiteX28" fmla="*/ 264998 w 312127"/>
                    <a:gd name="connsiteY28" fmla="*/ 149989 h 168033"/>
                    <a:gd name="connsiteX29" fmla="*/ 264998 w 312127"/>
                    <a:gd name="connsiteY29" fmla="*/ 16916 h 168033"/>
                    <a:gd name="connsiteX30" fmla="*/ 264998 w 312127"/>
                    <a:gd name="connsiteY30" fmla="*/ 7894 h 168033"/>
                    <a:gd name="connsiteX31" fmla="*/ 270642 w 312127"/>
                    <a:gd name="connsiteY31" fmla="*/ 1127 h 168033"/>
                    <a:gd name="connsiteX32" fmla="*/ 276286 w 312127"/>
                    <a:gd name="connsiteY32" fmla="*/ 0 h 168033"/>
                    <a:gd name="connsiteX33" fmla="*/ 35842 w 312127"/>
                    <a:gd name="connsiteY33" fmla="*/ 0 h 168033"/>
                    <a:gd name="connsiteX34" fmla="*/ 40357 w 312127"/>
                    <a:gd name="connsiteY34" fmla="*/ 1127 h 168033"/>
                    <a:gd name="connsiteX35" fmla="*/ 46001 w 312127"/>
                    <a:gd name="connsiteY35" fmla="*/ 7894 h 168033"/>
                    <a:gd name="connsiteX36" fmla="*/ 47130 w 312127"/>
                    <a:gd name="connsiteY36" fmla="*/ 16916 h 168033"/>
                    <a:gd name="connsiteX37" fmla="*/ 47130 w 312127"/>
                    <a:gd name="connsiteY37" fmla="*/ 149989 h 168033"/>
                    <a:gd name="connsiteX38" fmla="*/ 46001 w 312127"/>
                    <a:gd name="connsiteY38" fmla="*/ 159011 h 168033"/>
                    <a:gd name="connsiteX39" fmla="*/ 40357 w 312127"/>
                    <a:gd name="connsiteY39" fmla="*/ 165777 h 168033"/>
                    <a:gd name="connsiteX40" fmla="*/ 35842 w 312127"/>
                    <a:gd name="connsiteY40" fmla="*/ 168033 h 168033"/>
                    <a:gd name="connsiteX41" fmla="*/ 31326 w 312127"/>
                    <a:gd name="connsiteY41" fmla="*/ 165777 h 168033"/>
                    <a:gd name="connsiteX42" fmla="*/ 31326 w 312127"/>
                    <a:gd name="connsiteY42" fmla="*/ 2255 h 168033"/>
                    <a:gd name="connsiteX43" fmla="*/ 35842 w 312127"/>
                    <a:gd name="connsiteY43" fmla="*/ 0 h 16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12127" h="168033">
                      <a:moveTo>
                        <a:pt x="249194" y="27065"/>
                      </a:moveTo>
                      <a:cubicBezTo>
                        <a:pt x="250323" y="27065"/>
                        <a:pt x="252581" y="28193"/>
                        <a:pt x="253709" y="29321"/>
                      </a:cubicBezTo>
                      <a:cubicBezTo>
                        <a:pt x="279673" y="60897"/>
                        <a:pt x="279673" y="107135"/>
                        <a:pt x="253709" y="137584"/>
                      </a:cubicBezTo>
                      <a:cubicBezTo>
                        <a:pt x="252581" y="139839"/>
                        <a:pt x="250323" y="139839"/>
                        <a:pt x="249194" y="139839"/>
                      </a:cubicBezTo>
                      <a:cubicBezTo>
                        <a:pt x="246936" y="140967"/>
                        <a:pt x="244679" y="139839"/>
                        <a:pt x="243550" y="138711"/>
                      </a:cubicBezTo>
                      <a:lnTo>
                        <a:pt x="237906" y="131945"/>
                      </a:lnTo>
                      <a:cubicBezTo>
                        <a:pt x="235648" y="129690"/>
                        <a:pt x="234519" y="126306"/>
                        <a:pt x="236777" y="122923"/>
                      </a:cubicBezTo>
                      <a:cubicBezTo>
                        <a:pt x="255967" y="100368"/>
                        <a:pt x="255967" y="66536"/>
                        <a:pt x="236777" y="43981"/>
                      </a:cubicBezTo>
                      <a:cubicBezTo>
                        <a:pt x="234519" y="40598"/>
                        <a:pt x="235648" y="37215"/>
                        <a:pt x="237906" y="34959"/>
                      </a:cubicBezTo>
                      <a:lnTo>
                        <a:pt x="243550" y="29321"/>
                      </a:lnTo>
                      <a:cubicBezTo>
                        <a:pt x="244679" y="27065"/>
                        <a:pt x="246936" y="27065"/>
                        <a:pt x="249194" y="27065"/>
                      </a:cubicBezTo>
                      <a:close/>
                      <a:moveTo>
                        <a:pt x="62934" y="27065"/>
                      </a:moveTo>
                      <a:cubicBezTo>
                        <a:pt x="64063" y="27065"/>
                        <a:pt x="66321" y="27065"/>
                        <a:pt x="67450" y="29321"/>
                      </a:cubicBezTo>
                      <a:lnTo>
                        <a:pt x="74223" y="34959"/>
                      </a:lnTo>
                      <a:cubicBezTo>
                        <a:pt x="76480" y="37215"/>
                        <a:pt x="76480" y="40598"/>
                        <a:pt x="74223" y="43981"/>
                      </a:cubicBezTo>
                      <a:cubicBezTo>
                        <a:pt x="55032" y="66536"/>
                        <a:pt x="55032" y="100368"/>
                        <a:pt x="74223" y="122923"/>
                      </a:cubicBezTo>
                      <a:cubicBezTo>
                        <a:pt x="76480" y="126306"/>
                        <a:pt x="76480" y="129690"/>
                        <a:pt x="74223" y="131945"/>
                      </a:cubicBezTo>
                      <a:lnTo>
                        <a:pt x="67450" y="138711"/>
                      </a:lnTo>
                      <a:cubicBezTo>
                        <a:pt x="66321" y="139839"/>
                        <a:pt x="64063" y="140967"/>
                        <a:pt x="62934" y="139839"/>
                      </a:cubicBezTo>
                      <a:cubicBezTo>
                        <a:pt x="60676" y="139839"/>
                        <a:pt x="59548" y="139839"/>
                        <a:pt x="58419" y="137584"/>
                      </a:cubicBezTo>
                      <a:cubicBezTo>
                        <a:pt x="31326" y="107135"/>
                        <a:pt x="31326" y="60897"/>
                        <a:pt x="58419" y="29321"/>
                      </a:cubicBezTo>
                      <a:cubicBezTo>
                        <a:pt x="59548" y="28193"/>
                        <a:pt x="60676" y="27065"/>
                        <a:pt x="62934" y="27065"/>
                      </a:cubicBezTo>
                      <a:close/>
                      <a:moveTo>
                        <a:pt x="276286" y="0"/>
                      </a:moveTo>
                      <a:cubicBezTo>
                        <a:pt x="277415" y="0"/>
                        <a:pt x="279673" y="0"/>
                        <a:pt x="280802" y="2255"/>
                      </a:cubicBezTo>
                      <a:cubicBezTo>
                        <a:pt x="322569" y="48492"/>
                        <a:pt x="322569" y="118412"/>
                        <a:pt x="280802" y="165777"/>
                      </a:cubicBezTo>
                      <a:cubicBezTo>
                        <a:pt x="279673" y="166905"/>
                        <a:pt x="277415" y="168033"/>
                        <a:pt x="276286" y="168033"/>
                      </a:cubicBezTo>
                      <a:cubicBezTo>
                        <a:pt x="274029" y="168033"/>
                        <a:pt x="271771" y="166905"/>
                        <a:pt x="270642" y="165777"/>
                      </a:cubicBezTo>
                      <a:lnTo>
                        <a:pt x="264998" y="159011"/>
                      </a:lnTo>
                      <a:cubicBezTo>
                        <a:pt x="262740" y="156755"/>
                        <a:pt x="262740" y="153372"/>
                        <a:pt x="264998" y="149989"/>
                      </a:cubicBezTo>
                      <a:cubicBezTo>
                        <a:pt x="298863" y="112773"/>
                        <a:pt x="298863" y="55259"/>
                        <a:pt x="264998" y="16916"/>
                      </a:cubicBezTo>
                      <a:cubicBezTo>
                        <a:pt x="262740" y="14660"/>
                        <a:pt x="262740" y="10149"/>
                        <a:pt x="264998" y="7894"/>
                      </a:cubicBezTo>
                      <a:lnTo>
                        <a:pt x="270642" y="1127"/>
                      </a:lnTo>
                      <a:cubicBezTo>
                        <a:pt x="271771" y="0"/>
                        <a:pt x="274029" y="0"/>
                        <a:pt x="276286" y="0"/>
                      </a:cubicBezTo>
                      <a:close/>
                      <a:moveTo>
                        <a:pt x="35842" y="0"/>
                      </a:moveTo>
                      <a:cubicBezTo>
                        <a:pt x="36971" y="0"/>
                        <a:pt x="39228" y="0"/>
                        <a:pt x="40357" y="1127"/>
                      </a:cubicBezTo>
                      <a:lnTo>
                        <a:pt x="46001" y="7894"/>
                      </a:lnTo>
                      <a:cubicBezTo>
                        <a:pt x="49388" y="10149"/>
                        <a:pt x="49388" y="14660"/>
                        <a:pt x="47130" y="16916"/>
                      </a:cubicBezTo>
                      <a:cubicBezTo>
                        <a:pt x="13265" y="55259"/>
                        <a:pt x="13265" y="112773"/>
                        <a:pt x="47130" y="149989"/>
                      </a:cubicBezTo>
                      <a:cubicBezTo>
                        <a:pt x="49388" y="153372"/>
                        <a:pt x="49388" y="156755"/>
                        <a:pt x="46001" y="159011"/>
                      </a:cubicBezTo>
                      <a:lnTo>
                        <a:pt x="40357" y="165777"/>
                      </a:lnTo>
                      <a:cubicBezTo>
                        <a:pt x="39228" y="166905"/>
                        <a:pt x="36971" y="168033"/>
                        <a:pt x="35842" y="168033"/>
                      </a:cubicBezTo>
                      <a:cubicBezTo>
                        <a:pt x="33584" y="168033"/>
                        <a:pt x="32455" y="166905"/>
                        <a:pt x="31326" y="165777"/>
                      </a:cubicBezTo>
                      <a:cubicBezTo>
                        <a:pt x="-10441" y="118412"/>
                        <a:pt x="-10441" y="48492"/>
                        <a:pt x="31326" y="2255"/>
                      </a:cubicBezTo>
                      <a:cubicBezTo>
                        <a:pt x="32455" y="0"/>
                        <a:pt x="33584" y="0"/>
                        <a:pt x="35842" y="0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rgbClr val="6E6259"/>
                  </a:solidFill>
                  <a:bevel/>
                </a:ln>
              </p:spPr>
              <p:txBody>
                <a:bodyPr wrap="square" anchor="ctr">
                  <a:prstTxWarp prst="textNoShape">
                    <a:avLst/>
                  </a:prstTxWarp>
                  <a:noAutofit/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50A2EB-AB9D-F4BC-5A80-676745D287D2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096843" y="9708361"/>
                <a:ext cx="1377906" cy="23757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91440" tIns="0" rIns="0" bIns="0" rtlCol="0" anchor="ctr" anchorCtr="0">
                <a:noAutofit/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Telephone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895BBB-FD98-99B0-BFA2-6A23FAA8D720}"/>
                  </a:ext>
                </a:extLst>
              </p:cNvPr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5907631" y="10023875"/>
                <a:ext cx="212412" cy="187628"/>
                <a:chOff x="5802494" y="3900100"/>
                <a:chExt cx="817566" cy="722174"/>
              </a:xfrm>
              <a:solidFill>
                <a:srgbClr val="FFFFFF"/>
              </a:solidFill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5A3559B-A894-5F4C-4066-5228CC9C3B42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72"/>
                  </p:custDataLst>
                </p:nvPr>
              </p:nvSpPr>
              <p:spPr>
                <a:xfrm>
                  <a:off x="5888864" y="3900100"/>
                  <a:ext cx="274320" cy="274320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6E625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Flowchart: Delay 55">
                  <a:extLst>
                    <a:ext uri="{FF2B5EF4-FFF2-40B4-BE49-F238E27FC236}">
                      <a16:creationId xmlns:a16="http://schemas.microsoft.com/office/drawing/2014/main" id="{3676FA99-7A19-A58A-1C8E-9A7AEF386D42}"/>
                    </a:ext>
                  </a:extLst>
                </p:cNvPr>
                <p:cNvSpPr/>
                <p:nvPr>
                  <p:custDataLst>
                    <p:tags r:id="rId73"/>
                  </p:custDataLst>
                </p:nvPr>
              </p:nvSpPr>
              <p:spPr>
                <a:xfrm rot="16200000">
                  <a:off x="5810387" y="4183107"/>
                  <a:ext cx="431274" cy="447060"/>
                </a:xfrm>
                <a:prstGeom prst="flowChartDelay">
                  <a:avLst/>
                </a:prstGeom>
                <a:grpFill/>
                <a:ln w="3175" cap="flat" cmpd="sng" algn="ctr">
                  <a:solidFill>
                    <a:srgbClr val="6E625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4A3174F-CA25-5EB1-0961-F1C30A9BA2BA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74"/>
                  </p:custDataLst>
                </p:nvPr>
              </p:nvSpPr>
              <p:spPr>
                <a:xfrm>
                  <a:off x="6259371" y="3900100"/>
                  <a:ext cx="274319" cy="27432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6E625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Flowchart: Delay 57">
                  <a:extLst>
                    <a:ext uri="{FF2B5EF4-FFF2-40B4-BE49-F238E27FC236}">
                      <a16:creationId xmlns:a16="http://schemas.microsoft.com/office/drawing/2014/main" id="{5A12B22E-1690-5B85-1214-173C953867A9}"/>
                    </a:ext>
                  </a:extLst>
                </p:cNvPr>
                <p:cNvSpPr/>
                <p:nvPr>
                  <p:custDataLst>
                    <p:tags r:id="rId75"/>
                  </p:custDataLst>
                </p:nvPr>
              </p:nvSpPr>
              <p:spPr>
                <a:xfrm rot="16200000">
                  <a:off x="6180893" y="4183107"/>
                  <a:ext cx="431275" cy="447059"/>
                </a:xfrm>
                <a:prstGeom prst="flowChartDelay">
                  <a:avLst/>
                </a:prstGeom>
                <a:grpFill/>
                <a:ln w="3175" cap="flat" cmpd="sng" algn="ctr">
                  <a:solidFill>
                    <a:srgbClr val="6E625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2D1D16-39FE-9FF0-5A90-E849AD1EE242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6051352" y="9988753"/>
                <a:ext cx="1657365" cy="25209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118872" tIns="0" rIns="0" bIns="0" rtlCol="0" anchor="ctr" anchorCtr="0">
                <a:noAutofit/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Face-to-Face Follow-Up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8C1B54-A3A2-9CA9-F532-26B918D7EB64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7263698" y="8444566"/>
                <a:ext cx="1247166" cy="164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RANDOMIZATION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745470-E38B-E0A4-23CE-437D6DF9C93F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6920592" y="7356805"/>
                <a:ext cx="1922713" cy="311790"/>
              </a:xfrm>
              <a:prstGeom prst="roundRect">
                <a:avLst/>
              </a:prstGeom>
              <a:noFill/>
              <a:ln>
                <a:solidFill>
                  <a:srgbClr val="6E6259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00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 dirty="0">
                    <a:solidFill>
                      <a:srgbClr val="6E6259"/>
                    </a:solidFill>
                    <a:latin typeface="+mn-lt"/>
                  </a:rPr>
                  <a:t>NORC National Frame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A5C776-1E1C-A8C1-93F3-A4C4D19AD18B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5786005" y="10536468"/>
                <a:ext cx="1922713" cy="311791"/>
              </a:xfrm>
              <a:prstGeom prst="roundRect">
                <a:avLst/>
              </a:prstGeom>
              <a:solidFill>
                <a:srgbClr val="6E6259"/>
              </a:solidFill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FFFFFF"/>
                    </a:solidFill>
                    <a:latin typeface="+mn-lt"/>
                  </a:rPr>
                  <a:t>  Push to Web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BE2A25-8549-0BC4-29A6-D579D5B01C56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8063447" y="8891025"/>
                <a:ext cx="1922713" cy="311791"/>
              </a:xfrm>
              <a:prstGeom prst="roundRect">
                <a:avLst/>
              </a:prstGeom>
              <a:solidFill>
                <a:srgbClr val="6E6259"/>
              </a:solidFill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FFFFFF"/>
                    </a:solidFill>
                    <a:latin typeface="+mn-lt"/>
                  </a:rPr>
                  <a:t>Push to Web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B0AB0D2-B6BB-2171-4176-6B5514B450A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9"/>
                </p:custDataLst>
              </p:nvPr>
            </p:nvGrpSpPr>
            <p:grpSpPr>
              <a:xfrm>
                <a:off x="8354001" y="8941366"/>
                <a:ext cx="228600" cy="204780"/>
                <a:chOff x="3302314" y="2296489"/>
                <a:chExt cx="259826" cy="232752"/>
              </a:xfrm>
            </p:grpSpPr>
            <p:sp>
              <p:nvSpPr>
                <p:cNvPr id="53" name="Freeform 67">
                  <a:extLst>
                    <a:ext uri="{FF2B5EF4-FFF2-40B4-BE49-F238E27FC236}">
                      <a16:creationId xmlns:a16="http://schemas.microsoft.com/office/drawing/2014/main" id="{7B80F77B-B62D-5C77-42DD-0B48DBAB982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3302314" y="2296489"/>
                  <a:ext cx="237813" cy="232752"/>
                </a:xfrm>
                <a:custGeom>
                  <a:avLst/>
                  <a:gdLst/>
                  <a:ahLst/>
                  <a:cxnLst>
                    <a:cxn ang="0">
                      <a:pos x="175" y="29"/>
                    </a:cxn>
                    <a:cxn ang="0">
                      <a:pos x="175" y="174"/>
                    </a:cxn>
                    <a:cxn ang="0">
                      <a:pos x="30" y="174"/>
                    </a:cxn>
                    <a:cxn ang="0">
                      <a:pos x="30" y="29"/>
                    </a:cxn>
                    <a:cxn ang="0">
                      <a:pos x="32" y="48"/>
                    </a:cxn>
                    <a:cxn ang="0">
                      <a:pos x="65" y="34"/>
                    </a:cxn>
                    <a:cxn ang="0">
                      <a:pos x="40" y="39"/>
                    </a:cxn>
                    <a:cxn ang="0">
                      <a:pos x="129" y="17"/>
                    </a:cxn>
                    <a:cxn ang="0">
                      <a:pos x="144" y="44"/>
                    </a:cxn>
                    <a:cxn ang="0">
                      <a:pos x="165" y="39"/>
                    </a:cxn>
                    <a:cxn ang="0">
                      <a:pos x="179" y="57"/>
                    </a:cxn>
                    <a:cxn ang="0">
                      <a:pos x="155" y="98"/>
                    </a:cxn>
                    <a:cxn ang="0">
                      <a:pos x="179" y="57"/>
                    </a:cxn>
                    <a:cxn ang="0">
                      <a:pos x="155" y="105"/>
                    </a:cxn>
                    <a:cxn ang="0">
                      <a:pos x="179" y="147"/>
                    </a:cxn>
                    <a:cxn ang="0">
                      <a:pos x="173" y="156"/>
                    </a:cxn>
                    <a:cxn ang="0">
                      <a:pos x="140" y="170"/>
                    </a:cxn>
                    <a:cxn ang="0">
                      <a:pos x="165" y="164"/>
                    </a:cxn>
                    <a:cxn ang="0">
                      <a:pos x="76" y="186"/>
                    </a:cxn>
                    <a:cxn ang="0">
                      <a:pos x="60" y="160"/>
                    </a:cxn>
                    <a:cxn ang="0">
                      <a:pos x="40" y="164"/>
                    </a:cxn>
                    <a:cxn ang="0">
                      <a:pos x="26" y="147"/>
                    </a:cxn>
                    <a:cxn ang="0">
                      <a:pos x="50" y="105"/>
                    </a:cxn>
                    <a:cxn ang="0">
                      <a:pos x="26" y="147"/>
                    </a:cxn>
                    <a:cxn ang="0">
                      <a:pos x="50" y="98"/>
                    </a:cxn>
                    <a:cxn ang="0">
                      <a:pos x="26" y="57"/>
                    </a:cxn>
                    <a:cxn ang="0">
                      <a:pos x="115" y="14"/>
                    </a:cxn>
                    <a:cxn ang="0">
                      <a:pos x="106" y="42"/>
                    </a:cxn>
                    <a:cxn ang="0">
                      <a:pos x="134" y="37"/>
                    </a:cxn>
                    <a:cxn ang="0">
                      <a:pos x="99" y="13"/>
                    </a:cxn>
                    <a:cxn ang="0">
                      <a:pos x="71" y="37"/>
                    </a:cxn>
                    <a:cxn ang="0">
                      <a:pos x="99" y="42"/>
                    </a:cxn>
                    <a:cxn ang="0">
                      <a:pos x="89" y="189"/>
                    </a:cxn>
                    <a:cxn ang="0">
                      <a:pos x="99" y="161"/>
                    </a:cxn>
                    <a:cxn ang="0">
                      <a:pos x="71" y="167"/>
                    </a:cxn>
                    <a:cxn ang="0">
                      <a:pos x="106" y="190"/>
                    </a:cxn>
                    <a:cxn ang="0">
                      <a:pos x="134" y="167"/>
                    </a:cxn>
                    <a:cxn ang="0">
                      <a:pos x="106" y="161"/>
                    </a:cxn>
                    <a:cxn ang="0">
                      <a:pos x="57" y="98"/>
                    </a:cxn>
                    <a:cxn ang="0">
                      <a:pos x="99" y="49"/>
                    </a:cxn>
                    <a:cxn ang="0">
                      <a:pos x="57" y="98"/>
                    </a:cxn>
                    <a:cxn ang="0">
                      <a:pos x="148" y="98"/>
                    </a:cxn>
                    <a:cxn ang="0">
                      <a:pos x="106" y="49"/>
                    </a:cxn>
                    <a:cxn ang="0">
                      <a:pos x="148" y="105"/>
                    </a:cxn>
                    <a:cxn ang="0">
                      <a:pos x="106" y="154"/>
                    </a:cxn>
                    <a:cxn ang="0">
                      <a:pos x="148" y="105"/>
                    </a:cxn>
                    <a:cxn ang="0">
                      <a:pos x="57" y="105"/>
                    </a:cxn>
                    <a:cxn ang="0">
                      <a:pos x="99" y="154"/>
                    </a:cxn>
                  </a:cxnLst>
                  <a:rect l="0" t="0" r="r" b="b"/>
                  <a:pathLst>
                    <a:path w="206" h="205">
                      <a:moveTo>
                        <a:pt x="102" y="0"/>
                      </a:moveTo>
                      <a:cubicBezTo>
                        <a:pt x="131" y="0"/>
                        <a:pt x="156" y="10"/>
                        <a:pt x="175" y="29"/>
                      </a:cubicBezTo>
                      <a:cubicBezTo>
                        <a:pt x="193" y="47"/>
                        <a:pt x="205" y="74"/>
                        <a:pt x="205" y="102"/>
                      </a:cubicBezTo>
                      <a:cubicBezTo>
                        <a:pt x="205" y="130"/>
                        <a:pt x="193" y="156"/>
                        <a:pt x="175" y="174"/>
                      </a:cubicBezTo>
                      <a:cubicBezTo>
                        <a:pt x="156" y="193"/>
                        <a:pt x="130" y="204"/>
                        <a:pt x="102" y="204"/>
                      </a:cubicBezTo>
                      <a:cubicBezTo>
                        <a:pt x="73" y="204"/>
                        <a:pt x="48" y="192"/>
                        <a:pt x="30" y="174"/>
                      </a:cubicBezTo>
                      <a:cubicBezTo>
                        <a:pt x="11" y="155"/>
                        <a:pt x="0" y="130"/>
                        <a:pt x="0" y="102"/>
                      </a:cubicBezTo>
                      <a:cubicBezTo>
                        <a:pt x="0" y="74"/>
                        <a:pt x="11" y="48"/>
                        <a:pt x="30" y="29"/>
                      </a:cubicBezTo>
                      <a:cubicBezTo>
                        <a:pt x="49" y="11"/>
                        <a:pt x="74" y="0"/>
                        <a:pt x="102" y="0"/>
                      </a:cubicBezTo>
                      <a:close/>
                      <a:moveTo>
                        <a:pt x="32" y="48"/>
                      </a:moveTo>
                      <a:cubicBezTo>
                        <a:pt x="40" y="46"/>
                        <a:pt x="49" y="45"/>
                        <a:pt x="60" y="44"/>
                      </a:cubicBezTo>
                      <a:cubicBezTo>
                        <a:pt x="62" y="40"/>
                        <a:pt x="63" y="37"/>
                        <a:pt x="65" y="34"/>
                      </a:cubicBezTo>
                      <a:cubicBezTo>
                        <a:pt x="68" y="27"/>
                        <a:pt x="72" y="22"/>
                        <a:pt x="76" y="17"/>
                      </a:cubicBezTo>
                      <a:cubicBezTo>
                        <a:pt x="62" y="22"/>
                        <a:pt x="50" y="29"/>
                        <a:pt x="40" y="39"/>
                      </a:cubicBezTo>
                      <a:cubicBezTo>
                        <a:pt x="37" y="42"/>
                        <a:pt x="34" y="45"/>
                        <a:pt x="32" y="48"/>
                      </a:cubicBezTo>
                      <a:close/>
                      <a:moveTo>
                        <a:pt x="129" y="17"/>
                      </a:moveTo>
                      <a:cubicBezTo>
                        <a:pt x="133" y="22"/>
                        <a:pt x="136" y="27"/>
                        <a:pt x="140" y="34"/>
                      </a:cubicBezTo>
                      <a:cubicBezTo>
                        <a:pt x="141" y="37"/>
                        <a:pt x="143" y="40"/>
                        <a:pt x="144" y="44"/>
                      </a:cubicBezTo>
                      <a:cubicBezTo>
                        <a:pt x="155" y="45"/>
                        <a:pt x="165" y="46"/>
                        <a:pt x="173" y="48"/>
                      </a:cubicBezTo>
                      <a:cubicBezTo>
                        <a:pt x="170" y="45"/>
                        <a:pt x="168" y="42"/>
                        <a:pt x="165" y="39"/>
                      </a:cubicBezTo>
                      <a:cubicBezTo>
                        <a:pt x="155" y="29"/>
                        <a:pt x="143" y="22"/>
                        <a:pt x="129" y="17"/>
                      </a:cubicBezTo>
                      <a:close/>
                      <a:moveTo>
                        <a:pt x="179" y="57"/>
                      </a:moveTo>
                      <a:cubicBezTo>
                        <a:pt x="173" y="54"/>
                        <a:pt x="161" y="52"/>
                        <a:pt x="147" y="51"/>
                      </a:cubicBezTo>
                      <a:cubicBezTo>
                        <a:pt x="152" y="65"/>
                        <a:pt x="155" y="81"/>
                        <a:pt x="155" y="98"/>
                      </a:cubicBezTo>
                      <a:lnTo>
                        <a:pt x="191" y="98"/>
                      </a:lnTo>
                      <a:cubicBezTo>
                        <a:pt x="190" y="83"/>
                        <a:pt x="186" y="69"/>
                        <a:pt x="179" y="57"/>
                      </a:cubicBezTo>
                      <a:close/>
                      <a:moveTo>
                        <a:pt x="191" y="105"/>
                      </a:moveTo>
                      <a:lnTo>
                        <a:pt x="155" y="105"/>
                      </a:lnTo>
                      <a:cubicBezTo>
                        <a:pt x="154" y="122"/>
                        <a:pt x="152" y="139"/>
                        <a:pt x="147" y="153"/>
                      </a:cubicBezTo>
                      <a:cubicBezTo>
                        <a:pt x="161" y="151"/>
                        <a:pt x="173" y="149"/>
                        <a:pt x="179" y="147"/>
                      </a:cubicBezTo>
                      <a:cubicBezTo>
                        <a:pt x="186" y="135"/>
                        <a:pt x="190" y="120"/>
                        <a:pt x="191" y="105"/>
                      </a:cubicBezTo>
                      <a:close/>
                      <a:moveTo>
                        <a:pt x="173" y="156"/>
                      </a:moveTo>
                      <a:cubicBezTo>
                        <a:pt x="165" y="157"/>
                        <a:pt x="155" y="159"/>
                        <a:pt x="144" y="160"/>
                      </a:cubicBezTo>
                      <a:cubicBezTo>
                        <a:pt x="143" y="163"/>
                        <a:pt x="141" y="167"/>
                        <a:pt x="140" y="170"/>
                      </a:cubicBezTo>
                      <a:cubicBezTo>
                        <a:pt x="136" y="176"/>
                        <a:pt x="133" y="182"/>
                        <a:pt x="129" y="186"/>
                      </a:cubicBezTo>
                      <a:cubicBezTo>
                        <a:pt x="143" y="182"/>
                        <a:pt x="155" y="174"/>
                        <a:pt x="165" y="164"/>
                      </a:cubicBezTo>
                      <a:cubicBezTo>
                        <a:pt x="168" y="162"/>
                        <a:pt x="170" y="159"/>
                        <a:pt x="173" y="156"/>
                      </a:cubicBezTo>
                      <a:close/>
                      <a:moveTo>
                        <a:pt x="76" y="186"/>
                      </a:moveTo>
                      <a:cubicBezTo>
                        <a:pt x="72" y="182"/>
                        <a:pt x="68" y="176"/>
                        <a:pt x="65" y="170"/>
                      </a:cubicBezTo>
                      <a:cubicBezTo>
                        <a:pt x="63" y="167"/>
                        <a:pt x="62" y="163"/>
                        <a:pt x="60" y="160"/>
                      </a:cubicBezTo>
                      <a:cubicBezTo>
                        <a:pt x="49" y="159"/>
                        <a:pt x="40" y="157"/>
                        <a:pt x="32" y="156"/>
                      </a:cubicBezTo>
                      <a:cubicBezTo>
                        <a:pt x="34" y="159"/>
                        <a:pt x="37" y="162"/>
                        <a:pt x="40" y="164"/>
                      </a:cubicBezTo>
                      <a:cubicBezTo>
                        <a:pt x="50" y="174"/>
                        <a:pt x="62" y="182"/>
                        <a:pt x="76" y="186"/>
                      </a:cubicBezTo>
                      <a:close/>
                      <a:moveTo>
                        <a:pt x="26" y="147"/>
                      </a:moveTo>
                      <a:cubicBezTo>
                        <a:pt x="32" y="149"/>
                        <a:pt x="43" y="151"/>
                        <a:pt x="58" y="153"/>
                      </a:cubicBezTo>
                      <a:cubicBezTo>
                        <a:pt x="53" y="139"/>
                        <a:pt x="50" y="122"/>
                        <a:pt x="50" y="105"/>
                      </a:cubicBezTo>
                      <a:lnTo>
                        <a:pt x="14" y="105"/>
                      </a:lnTo>
                      <a:cubicBezTo>
                        <a:pt x="15" y="120"/>
                        <a:pt x="19" y="135"/>
                        <a:pt x="26" y="147"/>
                      </a:cubicBezTo>
                      <a:close/>
                      <a:moveTo>
                        <a:pt x="14" y="98"/>
                      </a:moveTo>
                      <a:lnTo>
                        <a:pt x="50" y="98"/>
                      </a:lnTo>
                      <a:cubicBezTo>
                        <a:pt x="50" y="81"/>
                        <a:pt x="53" y="65"/>
                        <a:pt x="58" y="51"/>
                      </a:cubicBezTo>
                      <a:cubicBezTo>
                        <a:pt x="43" y="52"/>
                        <a:pt x="32" y="54"/>
                        <a:pt x="26" y="57"/>
                      </a:cubicBezTo>
                      <a:cubicBezTo>
                        <a:pt x="19" y="69"/>
                        <a:pt x="15" y="83"/>
                        <a:pt x="14" y="98"/>
                      </a:cubicBezTo>
                      <a:close/>
                      <a:moveTo>
                        <a:pt x="115" y="14"/>
                      </a:moveTo>
                      <a:cubicBezTo>
                        <a:pt x="112" y="14"/>
                        <a:pt x="109" y="14"/>
                        <a:pt x="106" y="13"/>
                      </a:cubicBezTo>
                      <a:lnTo>
                        <a:pt x="106" y="42"/>
                      </a:lnTo>
                      <a:cubicBezTo>
                        <a:pt x="116" y="42"/>
                        <a:pt x="127" y="43"/>
                        <a:pt x="137" y="43"/>
                      </a:cubicBezTo>
                      <a:cubicBezTo>
                        <a:pt x="136" y="41"/>
                        <a:pt x="135" y="39"/>
                        <a:pt x="134" y="37"/>
                      </a:cubicBezTo>
                      <a:cubicBezTo>
                        <a:pt x="128" y="27"/>
                        <a:pt x="122" y="19"/>
                        <a:pt x="115" y="14"/>
                      </a:cubicBezTo>
                      <a:close/>
                      <a:moveTo>
                        <a:pt x="99" y="13"/>
                      </a:moveTo>
                      <a:cubicBezTo>
                        <a:pt x="96" y="14"/>
                        <a:pt x="92" y="14"/>
                        <a:pt x="89" y="14"/>
                      </a:cubicBezTo>
                      <a:cubicBezTo>
                        <a:pt x="83" y="19"/>
                        <a:pt x="76" y="27"/>
                        <a:pt x="71" y="37"/>
                      </a:cubicBezTo>
                      <a:cubicBezTo>
                        <a:pt x="70" y="39"/>
                        <a:pt x="69" y="41"/>
                        <a:pt x="68" y="43"/>
                      </a:cubicBezTo>
                      <a:cubicBezTo>
                        <a:pt x="78" y="43"/>
                        <a:pt x="88" y="42"/>
                        <a:pt x="99" y="42"/>
                      </a:cubicBezTo>
                      <a:lnTo>
                        <a:pt x="99" y="13"/>
                      </a:lnTo>
                      <a:close/>
                      <a:moveTo>
                        <a:pt x="89" y="189"/>
                      </a:moveTo>
                      <a:cubicBezTo>
                        <a:pt x="92" y="190"/>
                        <a:pt x="96" y="190"/>
                        <a:pt x="99" y="190"/>
                      </a:cubicBezTo>
                      <a:lnTo>
                        <a:pt x="99" y="161"/>
                      </a:lnTo>
                      <a:cubicBezTo>
                        <a:pt x="88" y="161"/>
                        <a:pt x="78" y="161"/>
                        <a:pt x="68" y="160"/>
                      </a:cubicBezTo>
                      <a:cubicBezTo>
                        <a:pt x="69" y="163"/>
                        <a:pt x="70" y="165"/>
                        <a:pt x="71" y="167"/>
                      </a:cubicBezTo>
                      <a:cubicBezTo>
                        <a:pt x="76" y="177"/>
                        <a:pt x="83" y="185"/>
                        <a:pt x="89" y="189"/>
                      </a:cubicBezTo>
                      <a:close/>
                      <a:moveTo>
                        <a:pt x="106" y="190"/>
                      </a:moveTo>
                      <a:cubicBezTo>
                        <a:pt x="109" y="190"/>
                        <a:pt x="112" y="190"/>
                        <a:pt x="115" y="189"/>
                      </a:cubicBezTo>
                      <a:cubicBezTo>
                        <a:pt x="122" y="185"/>
                        <a:pt x="128" y="177"/>
                        <a:pt x="134" y="167"/>
                      </a:cubicBezTo>
                      <a:cubicBezTo>
                        <a:pt x="135" y="165"/>
                        <a:pt x="136" y="163"/>
                        <a:pt x="137" y="160"/>
                      </a:cubicBezTo>
                      <a:cubicBezTo>
                        <a:pt x="127" y="161"/>
                        <a:pt x="116" y="161"/>
                        <a:pt x="106" y="161"/>
                      </a:cubicBezTo>
                      <a:lnTo>
                        <a:pt x="106" y="190"/>
                      </a:lnTo>
                      <a:close/>
                      <a:moveTo>
                        <a:pt x="57" y="98"/>
                      </a:moveTo>
                      <a:lnTo>
                        <a:pt x="99" y="98"/>
                      </a:lnTo>
                      <a:lnTo>
                        <a:pt x="99" y="49"/>
                      </a:lnTo>
                      <a:cubicBezTo>
                        <a:pt x="87" y="49"/>
                        <a:pt x="76" y="50"/>
                        <a:pt x="65" y="50"/>
                      </a:cubicBezTo>
                      <a:cubicBezTo>
                        <a:pt x="60" y="64"/>
                        <a:pt x="57" y="81"/>
                        <a:pt x="57" y="98"/>
                      </a:cubicBezTo>
                      <a:close/>
                      <a:moveTo>
                        <a:pt x="106" y="98"/>
                      </a:moveTo>
                      <a:lnTo>
                        <a:pt x="148" y="98"/>
                      </a:lnTo>
                      <a:cubicBezTo>
                        <a:pt x="148" y="81"/>
                        <a:pt x="144" y="64"/>
                        <a:pt x="139" y="50"/>
                      </a:cubicBezTo>
                      <a:cubicBezTo>
                        <a:pt x="129" y="50"/>
                        <a:pt x="117" y="49"/>
                        <a:pt x="106" y="49"/>
                      </a:cubicBezTo>
                      <a:lnTo>
                        <a:pt x="106" y="98"/>
                      </a:lnTo>
                      <a:close/>
                      <a:moveTo>
                        <a:pt x="148" y="105"/>
                      </a:moveTo>
                      <a:lnTo>
                        <a:pt x="106" y="105"/>
                      </a:lnTo>
                      <a:lnTo>
                        <a:pt x="106" y="154"/>
                      </a:lnTo>
                      <a:cubicBezTo>
                        <a:pt x="117" y="154"/>
                        <a:pt x="129" y="154"/>
                        <a:pt x="139" y="153"/>
                      </a:cubicBezTo>
                      <a:cubicBezTo>
                        <a:pt x="144" y="139"/>
                        <a:pt x="148" y="123"/>
                        <a:pt x="148" y="105"/>
                      </a:cubicBezTo>
                      <a:close/>
                      <a:moveTo>
                        <a:pt x="99" y="105"/>
                      </a:moveTo>
                      <a:lnTo>
                        <a:pt x="57" y="105"/>
                      </a:lnTo>
                      <a:cubicBezTo>
                        <a:pt x="57" y="123"/>
                        <a:pt x="60" y="139"/>
                        <a:pt x="65" y="153"/>
                      </a:cubicBezTo>
                      <a:cubicBezTo>
                        <a:pt x="76" y="154"/>
                        <a:pt x="87" y="154"/>
                        <a:pt x="99" y="154"/>
                      </a:cubicBezTo>
                      <a:lnTo>
                        <a:pt x="99" y="105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bevel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CB29858A-8B78-81D4-1001-FCDBB6DF429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3421220" y="2388321"/>
                  <a:ext cx="140920" cy="1409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4" y="62"/>
                    </a:cxn>
                    <a:cxn ang="0">
                      <a:pos x="121" y="97"/>
                    </a:cxn>
                    <a:cxn ang="0">
                      <a:pos x="174" y="150"/>
                    </a:cxn>
                    <a:cxn ang="0">
                      <a:pos x="149" y="175"/>
                    </a:cxn>
                    <a:cxn ang="0">
                      <a:pos x="96" y="122"/>
                    </a:cxn>
                    <a:cxn ang="0">
                      <a:pos x="62" y="18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5" h="186">
                      <a:moveTo>
                        <a:pt x="0" y="0"/>
                      </a:moveTo>
                      <a:lnTo>
                        <a:pt x="184" y="62"/>
                      </a:lnTo>
                      <a:lnTo>
                        <a:pt x="121" y="97"/>
                      </a:lnTo>
                      <a:lnTo>
                        <a:pt x="174" y="150"/>
                      </a:lnTo>
                      <a:lnTo>
                        <a:pt x="149" y="175"/>
                      </a:lnTo>
                      <a:lnTo>
                        <a:pt x="96" y="122"/>
                      </a:lnTo>
                      <a:lnTo>
                        <a:pt x="62" y="18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E6259"/>
                  </a:solidFill>
                  <a:bevel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3" name="Rounded Rectangle 114">
                <a:extLst>
                  <a:ext uri="{FF2B5EF4-FFF2-40B4-BE49-F238E27FC236}">
                    <a16:creationId xmlns:a16="http://schemas.microsoft.com/office/drawing/2014/main" id="{72C396CC-88EE-884C-091F-044C13C8B09D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8110403" y="9359225"/>
                <a:ext cx="1828800" cy="988126"/>
              </a:xfrm>
              <a:prstGeom prst="roundRect">
                <a:avLst>
                  <a:gd name="adj" fmla="val 5265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6E625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69">
                <a:extLst>
                  <a:ext uri="{FF2B5EF4-FFF2-40B4-BE49-F238E27FC236}">
                    <a16:creationId xmlns:a16="http://schemas.microsoft.com/office/drawing/2014/main" id="{FB275711-7860-95A6-A310-18BBDEE9857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8185097" y="9462695"/>
                <a:ext cx="237570" cy="186165"/>
              </a:xfrm>
              <a:custGeom>
                <a:avLst/>
                <a:gdLst>
                  <a:gd name="T0" fmla="*/ 797 w 798"/>
                  <a:gd name="T1" fmla="*/ 72 h 626"/>
                  <a:gd name="T2" fmla="*/ 775 w 798"/>
                  <a:gd name="T3" fmla="*/ 606 h 626"/>
                  <a:gd name="T4" fmla="*/ 71 w 798"/>
                  <a:gd name="T5" fmla="*/ 625 h 626"/>
                  <a:gd name="T6" fmla="*/ 0 w 798"/>
                  <a:gd name="T7" fmla="*/ 555 h 626"/>
                  <a:gd name="T8" fmla="*/ 21 w 798"/>
                  <a:gd name="T9" fmla="*/ 22 h 626"/>
                  <a:gd name="T10" fmla="*/ 725 w 798"/>
                  <a:gd name="T11" fmla="*/ 0 h 626"/>
                  <a:gd name="T12" fmla="*/ 797 w 798"/>
                  <a:gd name="T13" fmla="*/ 72 h 626"/>
                  <a:gd name="T14" fmla="*/ 739 w 798"/>
                  <a:gd name="T15" fmla="*/ 88 h 626"/>
                  <a:gd name="T16" fmla="*/ 739 w 798"/>
                  <a:gd name="T17" fmla="*/ 77 h 626"/>
                  <a:gd name="T18" fmla="*/ 738 w 798"/>
                  <a:gd name="T19" fmla="*/ 65 h 626"/>
                  <a:gd name="T20" fmla="*/ 731 w 798"/>
                  <a:gd name="T21" fmla="*/ 59 h 626"/>
                  <a:gd name="T22" fmla="*/ 71 w 798"/>
                  <a:gd name="T23" fmla="*/ 57 h 626"/>
                  <a:gd name="T24" fmla="*/ 57 w 798"/>
                  <a:gd name="T25" fmla="*/ 72 h 626"/>
                  <a:gd name="T26" fmla="*/ 300 w 798"/>
                  <a:gd name="T27" fmla="*/ 338 h 626"/>
                  <a:gd name="T28" fmla="*/ 336 w 798"/>
                  <a:gd name="T29" fmla="*/ 369 h 626"/>
                  <a:gd name="T30" fmla="*/ 379 w 798"/>
                  <a:gd name="T31" fmla="*/ 394 h 626"/>
                  <a:gd name="T32" fmla="*/ 399 w 798"/>
                  <a:gd name="T33" fmla="*/ 398 h 626"/>
                  <a:gd name="T34" fmla="*/ 417 w 798"/>
                  <a:gd name="T35" fmla="*/ 394 h 626"/>
                  <a:gd name="T36" fmla="*/ 460 w 798"/>
                  <a:gd name="T37" fmla="*/ 369 h 626"/>
                  <a:gd name="T38" fmla="*/ 496 w 798"/>
                  <a:gd name="T39" fmla="*/ 338 h 626"/>
                  <a:gd name="T40" fmla="*/ 718 w 798"/>
                  <a:gd name="T41" fmla="*/ 147 h 626"/>
                  <a:gd name="T42" fmla="*/ 739 w 798"/>
                  <a:gd name="T43" fmla="*/ 555 h 626"/>
                  <a:gd name="T44" fmla="*/ 739 w 798"/>
                  <a:gd name="T45" fmla="*/ 213 h 626"/>
                  <a:gd name="T46" fmla="*/ 520 w 798"/>
                  <a:gd name="T47" fmla="*/ 393 h 626"/>
                  <a:gd name="T48" fmla="*/ 444 w 798"/>
                  <a:gd name="T49" fmla="*/ 445 h 626"/>
                  <a:gd name="T50" fmla="*/ 399 w 798"/>
                  <a:gd name="T51" fmla="*/ 455 h 626"/>
                  <a:gd name="T52" fmla="*/ 352 w 798"/>
                  <a:gd name="T53" fmla="*/ 445 h 626"/>
                  <a:gd name="T54" fmla="*/ 276 w 798"/>
                  <a:gd name="T55" fmla="*/ 393 h 626"/>
                  <a:gd name="T56" fmla="*/ 57 w 798"/>
                  <a:gd name="T57" fmla="*/ 213 h 626"/>
                  <a:gd name="T58" fmla="*/ 61 w 798"/>
                  <a:gd name="T59" fmla="*/ 564 h 626"/>
                  <a:gd name="T60" fmla="*/ 725 w 798"/>
                  <a:gd name="T61" fmla="*/ 570 h 626"/>
                  <a:gd name="T62" fmla="*/ 739 w 798"/>
                  <a:gd name="T63" fmla="*/ 555 h 6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98"/>
                  <a:gd name="T97" fmla="*/ 0 h 626"/>
                  <a:gd name="T98" fmla="*/ 798 w 798"/>
                  <a:gd name="T99" fmla="*/ 626 h 6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98" h="626">
                    <a:moveTo>
                      <a:pt x="797" y="72"/>
                    </a:moveTo>
                    <a:lnTo>
                      <a:pt x="797" y="72"/>
                    </a:lnTo>
                    <a:cubicBezTo>
                      <a:pt x="797" y="555"/>
                      <a:pt x="797" y="555"/>
                      <a:pt x="797" y="555"/>
                    </a:cubicBezTo>
                    <a:cubicBezTo>
                      <a:pt x="797" y="575"/>
                      <a:pt x="790" y="591"/>
                      <a:pt x="775" y="606"/>
                    </a:cubicBezTo>
                    <a:cubicBezTo>
                      <a:pt x="762" y="619"/>
                      <a:pt x="745" y="625"/>
                      <a:pt x="725" y="625"/>
                    </a:cubicBezTo>
                    <a:cubicBezTo>
                      <a:pt x="71" y="625"/>
                      <a:pt x="71" y="625"/>
                      <a:pt x="71" y="625"/>
                    </a:cubicBezTo>
                    <a:cubicBezTo>
                      <a:pt x="52" y="625"/>
                      <a:pt x="36" y="619"/>
                      <a:pt x="21" y="606"/>
                    </a:cubicBezTo>
                    <a:cubicBezTo>
                      <a:pt x="8" y="591"/>
                      <a:pt x="0" y="575"/>
                      <a:pt x="0" y="555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52"/>
                      <a:pt x="8" y="35"/>
                      <a:pt x="21" y="22"/>
                    </a:cubicBezTo>
                    <a:cubicBezTo>
                      <a:pt x="36" y="7"/>
                      <a:pt x="52" y="0"/>
                      <a:pt x="71" y="0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745" y="0"/>
                      <a:pt x="762" y="7"/>
                      <a:pt x="775" y="22"/>
                    </a:cubicBezTo>
                    <a:cubicBezTo>
                      <a:pt x="790" y="35"/>
                      <a:pt x="797" y="52"/>
                      <a:pt x="797" y="72"/>
                    </a:cubicBezTo>
                    <a:close/>
                    <a:moveTo>
                      <a:pt x="739" y="88"/>
                    </a:moveTo>
                    <a:lnTo>
                      <a:pt x="739" y="88"/>
                    </a:lnTo>
                    <a:cubicBezTo>
                      <a:pt x="739" y="87"/>
                      <a:pt x="739" y="85"/>
                      <a:pt x="739" y="83"/>
                    </a:cubicBezTo>
                    <a:cubicBezTo>
                      <a:pt x="739" y="80"/>
                      <a:pt x="739" y="79"/>
                      <a:pt x="739" y="77"/>
                    </a:cubicBezTo>
                    <a:cubicBezTo>
                      <a:pt x="739" y="76"/>
                      <a:pt x="739" y="73"/>
                      <a:pt x="739" y="71"/>
                    </a:cubicBezTo>
                    <a:cubicBezTo>
                      <a:pt x="739" y="69"/>
                      <a:pt x="738" y="67"/>
                      <a:pt x="738" y="65"/>
                    </a:cubicBezTo>
                    <a:cubicBezTo>
                      <a:pt x="737" y="64"/>
                      <a:pt x="737" y="63"/>
                      <a:pt x="735" y="61"/>
                    </a:cubicBezTo>
                    <a:cubicBezTo>
                      <a:pt x="734" y="60"/>
                      <a:pt x="733" y="59"/>
                      <a:pt x="731" y="59"/>
                    </a:cubicBezTo>
                    <a:cubicBezTo>
                      <a:pt x="730" y="57"/>
                      <a:pt x="727" y="57"/>
                      <a:pt x="725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68" y="57"/>
                      <a:pt x="64" y="59"/>
                      <a:pt x="61" y="61"/>
                    </a:cubicBezTo>
                    <a:cubicBezTo>
                      <a:pt x="58" y="64"/>
                      <a:pt x="57" y="68"/>
                      <a:pt x="57" y="72"/>
                    </a:cubicBezTo>
                    <a:cubicBezTo>
                      <a:pt x="57" y="121"/>
                      <a:pt x="78" y="164"/>
                      <a:pt x="122" y="197"/>
                    </a:cubicBezTo>
                    <a:cubicBezTo>
                      <a:pt x="179" y="242"/>
                      <a:pt x="239" y="290"/>
                      <a:pt x="300" y="338"/>
                    </a:cubicBezTo>
                    <a:cubicBezTo>
                      <a:pt x="302" y="339"/>
                      <a:pt x="307" y="345"/>
                      <a:pt x="316" y="351"/>
                    </a:cubicBezTo>
                    <a:cubicBezTo>
                      <a:pt x="324" y="359"/>
                      <a:pt x="331" y="365"/>
                      <a:pt x="336" y="369"/>
                    </a:cubicBezTo>
                    <a:cubicBezTo>
                      <a:pt x="342" y="373"/>
                      <a:pt x="348" y="377"/>
                      <a:pt x="356" y="382"/>
                    </a:cubicBezTo>
                    <a:cubicBezTo>
                      <a:pt x="364" y="387"/>
                      <a:pt x="372" y="391"/>
                      <a:pt x="379" y="394"/>
                    </a:cubicBezTo>
                    <a:cubicBezTo>
                      <a:pt x="385" y="397"/>
                      <a:pt x="392" y="398"/>
                      <a:pt x="397" y="398"/>
                    </a:cubicBezTo>
                    <a:cubicBezTo>
                      <a:pt x="399" y="398"/>
                      <a:pt x="399" y="398"/>
                      <a:pt x="399" y="398"/>
                    </a:cubicBezTo>
                    <a:cubicBezTo>
                      <a:pt x="404" y="398"/>
                      <a:pt x="411" y="397"/>
                      <a:pt x="417" y="394"/>
                    </a:cubicBezTo>
                    <a:cubicBezTo>
                      <a:pt x="424" y="391"/>
                      <a:pt x="432" y="387"/>
                      <a:pt x="440" y="382"/>
                    </a:cubicBezTo>
                    <a:cubicBezTo>
                      <a:pt x="448" y="377"/>
                      <a:pt x="455" y="373"/>
                      <a:pt x="460" y="369"/>
                    </a:cubicBezTo>
                    <a:cubicBezTo>
                      <a:pt x="465" y="365"/>
                      <a:pt x="472" y="359"/>
                      <a:pt x="480" y="351"/>
                    </a:cubicBezTo>
                    <a:cubicBezTo>
                      <a:pt x="489" y="345"/>
                      <a:pt x="495" y="339"/>
                      <a:pt x="496" y="338"/>
                    </a:cubicBezTo>
                    <a:cubicBezTo>
                      <a:pt x="557" y="290"/>
                      <a:pt x="617" y="242"/>
                      <a:pt x="674" y="197"/>
                    </a:cubicBezTo>
                    <a:cubicBezTo>
                      <a:pt x="690" y="185"/>
                      <a:pt x="705" y="168"/>
                      <a:pt x="718" y="147"/>
                    </a:cubicBezTo>
                    <a:cubicBezTo>
                      <a:pt x="733" y="125"/>
                      <a:pt x="739" y="105"/>
                      <a:pt x="739" y="88"/>
                    </a:cubicBezTo>
                    <a:close/>
                    <a:moveTo>
                      <a:pt x="739" y="555"/>
                    </a:moveTo>
                    <a:lnTo>
                      <a:pt x="739" y="555"/>
                    </a:lnTo>
                    <a:cubicBezTo>
                      <a:pt x="739" y="213"/>
                      <a:pt x="739" y="213"/>
                      <a:pt x="739" y="213"/>
                    </a:cubicBezTo>
                    <a:cubicBezTo>
                      <a:pt x="730" y="224"/>
                      <a:pt x="719" y="234"/>
                      <a:pt x="709" y="242"/>
                    </a:cubicBezTo>
                    <a:cubicBezTo>
                      <a:pt x="629" y="304"/>
                      <a:pt x="566" y="354"/>
                      <a:pt x="520" y="393"/>
                    </a:cubicBezTo>
                    <a:cubicBezTo>
                      <a:pt x="504" y="406"/>
                      <a:pt x="492" y="415"/>
                      <a:pt x="483" y="423"/>
                    </a:cubicBezTo>
                    <a:cubicBezTo>
                      <a:pt x="473" y="430"/>
                      <a:pt x="460" y="437"/>
                      <a:pt x="444" y="445"/>
                    </a:cubicBezTo>
                    <a:cubicBezTo>
                      <a:pt x="428" y="451"/>
                      <a:pt x="413" y="455"/>
                      <a:pt x="399" y="455"/>
                    </a:cubicBezTo>
                    <a:cubicBezTo>
                      <a:pt x="397" y="455"/>
                      <a:pt x="397" y="455"/>
                      <a:pt x="397" y="455"/>
                    </a:cubicBezTo>
                    <a:cubicBezTo>
                      <a:pt x="384" y="455"/>
                      <a:pt x="368" y="451"/>
                      <a:pt x="352" y="445"/>
                    </a:cubicBezTo>
                    <a:cubicBezTo>
                      <a:pt x="336" y="437"/>
                      <a:pt x="323" y="430"/>
                      <a:pt x="314" y="423"/>
                    </a:cubicBezTo>
                    <a:cubicBezTo>
                      <a:pt x="304" y="415"/>
                      <a:pt x="292" y="406"/>
                      <a:pt x="276" y="393"/>
                    </a:cubicBezTo>
                    <a:cubicBezTo>
                      <a:pt x="230" y="354"/>
                      <a:pt x="167" y="304"/>
                      <a:pt x="87" y="242"/>
                    </a:cubicBezTo>
                    <a:cubicBezTo>
                      <a:pt x="77" y="234"/>
                      <a:pt x="66" y="224"/>
                      <a:pt x="57" y="213"/>
                    </a:cubicBezTo>
                    <a:cubicBezTo>
                      <a:pt x="57" y="555"/>
                      <a:pt x="57" y="555"/>
                      <a:pt x="57" y="555"/>
                    </a:cubicBezTo>
                    <a:cubicBezTo>
                      <a:pt x="57" y="559"/>
                      <a:pt x="58" y="562"/>
                      <a:pt x="61" y="564"/>
                    </a:cubicBezTo>
                    <a:cubicBezTo>
                      <a:pt x="64" y="568"/>
                      <a:pt x="68" y="570"/>
                      <a:pt x="71" y="570"/>
                    </a:cubicBezTo>
                    <a:cubicBezTo>
                      <a:pt x="725" y="570"/>
                      <a:pt x="725" y="570"/>
                      <a:pt x="725" y="570"/>
                    </a:cubicBezTo>
                    <a:cubicBezTo>
                      <a:pt x="729" y="570"/>
                      <a:pt x="733" y="568"/>
                      <a:pt x="735" y="564"/>
                    </a:cubicBezTo>
                    <a:cubicBezTo>
                      <a:pt x="738" y="562"/>
                      <a:pt x="739" y="559"/>
                      <a:pt x="739" y="555"/>
                    </a:cubicBezTo>
                    <a:close/>
                  </a:path>
                </a:pathLst>
              </a:custGeom>
              <a:noFill/>
              <a:ln w="3175">
                <a:solidFill>
                  <a:srgbClr val="6E6259"/>
                </a:solidFill>
                <a:bevel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>
                  <a:solidFill>
                    <a:srgbClr val="653165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383B96-3129-066D-E3A6-D2BDBF518C51}"/>
                  </a:ext>
                </a:extLst>
              </p:cNvPr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8383559" y="9439212"/>
                <a:ext cx="1377907" cy="23757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91440" tIns="0" rIns="0" bIns="0" rtlCol="0" anchor="ctr" anchorCtr="0">
                <a:noAutofit/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Mail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76302FC-99CE-BB93-CD75-9260EE18BE43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3"/>
                </p:custDataLst>
              </p:nvPr>
            </p:nvGrpSpPr>
            <p:grpSpPr>
              <a:xfrm>
                <a:off x="8175613" y="9747733"/>
                <a:ext cx="261327" cy="186950"/>
                <a:chOff x="23738" y="1719977"/>
                <a:chExt cx="312127" cy="223292"/>
              </a:xfrm>
            </p:grpSpPr>
            <p:sp>
              <p:nvSpPr>
                <p:cNvPr id="51" name="Freeform 142">
                  <a:extLst>
                    <a:ext uri="{FF2B5EF4-FFF2-40B4-BE49-F238E27FC236}">
                      <a16:creationId xmlns:a16="http://schemas.microsoft.com/office/drawing/2014/main" id="{0881D7D1-3B84-4397-7A2D-971EAA84CF0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112071" y="1719977"/>
                  <a:ext cx="135461" cy="223292"/>
                </a:xfrm>
                <a:custGeom>
                  <a:avLst/>
                  <a:gdLst>
                    <a:gd name="connsiteX0" fmla="*/ 67731 w 135461"/>
                    <a:gd name="connsiteY0" fmla="*/ 196227 h 223292"/>
                    <a:gd name="connsiteX1" fmla="*/ 62086 w 135461"/>
                    <a:gd name="connsiteY1" fmla="*/ 198482 h 223292"/>
                    <a:gd name="connsiteX2" fmla="*/ 59829 w 135461"/>
                    <a:gd name="connsiteY2" fmla="*/ 204121 h 223292"/>
                    <a:gd name="connsiteX3" fmla="*/ 62086 w 135461"/>
                    <a:gd name="connsiteY3" fmla="*/ 209759 h 223292"/>
                    <a:gd name="connsiteX4" fmla="*/ 67731 w 135461"/>
                    <a:gd name="connsiteY4" fmla="*/ 212015 h 223292"/>
                    <a:gd name="connsiteX5" fmla="*/ 73375 w 135461"/>
                    <a:gd name="connsiteY5" fmla="*/ 209759 h 223292"/>
                    <a:gd name="connsiteX6" fmla="*/ 75632 w 135461"/>
                    <a:gd name="connsiteY6" fmla="*/ 204121 h 223292"/>
                    <a:gd name="connsiteX7" fmla="*/ 73375 w 135461"/>
                    <a:gd name="connsiteY7" fmla="*/ 198482 h 223292"/>
                    <a:gd name="connsiteX8" fmla="*/ 67731 w 135461"/>
                    <a:gd name="connsiteY8" fmla="*/ 196227 h 223292"/>
                    <a:gd name="connsiteX9" fmla="*/ 25963 w 135461"/>
                    <a:gd name="connsiteY9" fmla="*/ 34960 h 223292"/>
                    <a:gd name="connsiteX10" fmla="*/ 108369 w 135461"/>
                    <a:gd name="connsiteY10" fmla="*/ 34960 h 223292"/>
                    <a:gd name="connsiteX11" fmla="*/ 108369 w 135461"/>
                    <a:gd name="connsiteY11" fmla="*/ 174800 h 223292"/>
                    <a:gd name="connsiteX12" fmla="*/ 25963 w 135461"/>
                    <a:gd name="connsiteY12" fmla="*/ 174800 h 223292"/>
                    <a:gd name="connsiteX13" fmla="*/ 18061 w 135461"/>
                    <a:gd name="connsiteY13" fmla="*/ 20299 h 223292"/>
                    <a:gd name="connsiteX14" fmla="*/ 10159 w 135461"/>
                    <a:gd name="connsiteY14" fmla="*/ 27066 h 223292"/>
                    <a:gd name="connsiteX15" fmla="*/ 10159 w 135461"/>
                    <a:gd name="connsiteY15" fmla="*/ 182694 h 223292"/>
                    <a:gd name="connsiteX16" fmla="*/ 18061 w 135461"/>
                    <a:gd name="connsiteY16" fmla="*/ 190588 h 223292"/>
                    <a:gd name="connsiteX17" fmla="*/ 116271 w 135461"/>
                    <a:gd name="connsiteY17" fmla="*/ 190588 h 223292"/>
                    <a:gd name="connsiteX18" fmla="*/ 124173 w 135461"/>
                    <a:gd name="connsiteY18" fmla="*/ 182694 h 223292"/>
                    <a:gd name="connsiteX19" fmla="*/ 124173 w 135461"/>
                    <a:gd name="connsiteY19" fmla="*/ 27066 h 223292"/>
                    <a:gd name="connsiteX20" fmla="*/ 116271 w 135461"/>
                    <a:gd name="connsiteY20" fmla="*/ 20299 h 223292"/>
                    <a:gd name="connsiteX21" fmla="*/ 14675 w 135461"/>
                    <a:gd name="connsiteY21" fmla="*/ 0 h 223292"/>
                    <a:gd name="connsiteX22" fmla="*/ 119658 w 135461"/>
                    <a:gd name="connsiteY22" fmla="*/ 0 h 223292"/>
                    <a:gd name="connsiteX23" fmla="*/ 135461 w 135461"/>
                    <a:gd name="connsiteY23" fmla="*/ 15788 h 223292"/>
                    <a:gd name="connsiteX24" fmla="*/ 135461 w 135461"/>
                    <a:gd name="connsiteY24" fmla="*/ 207504 h 223292"/>
                    <a:gd name="connsiteX25" fmla="*/ 119658 w 135461"/>
                    <a:gd name="connsiteY25" fmla="*/ 223292 h 223292"/>
                    <a:gd name="connsiteX26" fmla="*/ 14675 w 135461"/>
                    <a:gd name="connsiteY26" fmla="*/ 223292 h 223292"/>
                    <a:gd name="connsiteX27" fmla="*/ 0 w 135461"/>
                    <a:gd name="connsiteY27" fmla="*/ 207504 h 223292"/>
                    <a:gd name="connsiteX28" fmla="*/ 0 w 135461"/>
                    <a:gd name="connsiteY28" fmla="*/ 15788 h 223292"/>
                    <a:gd name="connsiteX29" fmla="*/ 14675 w 135461"/>
                    <a:gd name="connsiteY29" fmla="*/ 0 h 223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5461" h="223292">
                      <a:moveTo>
                        <a:pt x="67731" y="196227"/>
                      </a:moveTo>
                      <a:cubicBezTo>
                        <a:pt x="65473" y="196227"/>
                        <a:pt x="63215" y="197354"/>
                        <a:pt x="62086" y="198482"/>
                      </a:cubicBezTo>
                      <a:cubicBezTo>
                        <a:pt x="59829" y="199610"/>
                        <a:pt x="59829" y="201865"/>
                        <a:pt x="59829" y="204121"/>
                      </a:cubicBezTo>
                      <a:cubicBezTo>
                        <a:pt x="59829" y="206376"/>
                        <a:pt x="59829" y="208632"/>
                        <a:pt x="62086" y="209759"/>
                      </a:cubicBezTo>
                      <a:cubicBezTo>
                        <a:pt x="63215" y="210887"/>
                        <a:pt x="65473" y="212015"/>
                        <a:pt x="67731" y="212015"/>
                      </a:cubicBezTo>
                      <a:cubicBezTo>
                        <a:pt x="69988" y="212015"/>
                        <a:pt x="71117" y="210887"/>
                        <a:pt x="73375" y="209759"/>
                      </a:cubicBezTo>
                      <a:cubicBezTo>
                        <a:pt x="74504" y="208632"/>
                        <a:pt x="75632" y="206376"/>
                        <a:pt x="75632" y="204121"/>
                      </a:cubicBezTo>
                      <a:cubicBezTo>
                        <a:pt x="75632" y="201865"/>
                        <a:pt x="74504" y="199610"/>
                        <a:pt x="73375" y="198482"/>
                      </a:cubicBezTo>
                      <a:cubicBezTo>
                        <a:pt x="71117" y="197354"/>
                        <a:pt x="69988" y="196227"/>
                        <a:pt x="67731" y="196227"/>
                      </a:cubicBezTo>
                      <a:close/>
                      <a:moveTo>
                        <a:pt x="25963" y="34960"/>
                      </a:moveTo>
                      <a:lnTo>
                        <a:pt x="108369" y="34960"/>
                      </a:lnTo>
                      <a:lnTo>
                        <a:pt x="108369" y="174800"/>
                      </a:lnTo>
                      <a:lnTo>
                        <a:pt x="25963" y="174800"/>
                      </a:lnTo>
                      <a:close/>
                      <a:moveTo>
                        <a:pt x="18061" y="20299"/>
                      </a:moveTo>
                      <a:cubicBezTo>
                        <a:pt x="14675" y="20299"/>
                        <a:pt x="10159" y="23683"/>
                        <a:pt x="10159" y="27066"/>
                      </a:cubicBezTo>
                      <a:lnTo>
                        <a:pt x="10159" y="182694"/>
                      </a:lnTo>
                      <a:cubicBezTo>
                        <a:pt x="10159" y="186077"/>
                        <a:pt x="14675" y="190588"/>
                        <a:pt x="18061" y="190588"/>
                      </a:cubicBezTo>
                      <a:lnTo>
                        <a:pt x="116271" y="190588"/>
                      </a:lnTo>
                      <a:cubicBezTo>
                        <a:pt x="120786" y="190588"/>
                        <a:pt x="124173" y="186077"/>
                        <a:pt x="124173" y="182694"/>
                      </a:cubicBezTo>
                      <a:lnTo>
                        <a:pt x="124173" y="27066"/>
                      </a:lnTo>
                      <a:cubicBezTo>
                        <a:pt x="124173" y="23683"/>
                        <a:pt x="120786" y="20299"/>
                        <a:pt x="116271" y="20299"/>
                      </a:cubicBezTo>
                      <a:close/>
                      <a:moveTo>
                        <a:pt x="14675" y="0"/>
                      </a:moveTo>
                      <a:lnTo>
                        <a:pt x="119658" y="0"/>
                      </a:lnTo>
                      <a:cubicBezTo>
                        <a:pt x="128688" y="0"/>
                        <a:pt x="135461" y="6766"/>
                        <a:pt x="135461" y="15788"/>
                      </a:cubicBezTo>
                      <a:lnTo>
                        <a:pt x="135461" y="207504"/>
                      </a:lnTo>
                      <a:cubicBezTo>
                        <a:pt x="135461" y="216526"/>
                        <a:pt x="128688" y="223292"/>
                        <a:pt x="119658" y="223292"/>
                      </a:cubicBezTo>
                      <a:lnTo>
                        <a:pt x="14675" y="223292"/>
                      </a:lnTo>
                      <a:cubicBezTo>
                        <a:pt x="6773" y="223292"/>
                        <a:pt x="0" y="216526"/>
                        <a:pt x="0" y="207504"/>
                      </a:cubicBezTo>
                      <a:lnTo>
                        <a:pt x="0" y="15788"/>
                      </a:lnTo>
                      <a:cubicBezTo>
                        <a:pt x="0" y="6766"/>
                        <a:pt x="6773" y="0"/>
                        <a:pt x="14675" y="0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rgbClr val="6E6259"/>
                  </a:solidFill>
                  <a:bevel/>
                </a:ln>
              </p:spPr>
              <p:txBody>
                <a:bodyPr wrap="square" anchor="ctr">
                  <a:prstTxWarp prst="textNoShape">
                    <a:avLst/>
                  </a:prstTxWarp>
                  <a:noAutofit/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52" name="Freeform 143">
                  <a:extLst>
                    <a:ext uri="{FF2B5EF4-FFF2-40B4-BE49-F238E27FC236}">
                      <a16:creationId xmlns:a16="http://schemas.microsoft.com/office/drawing/2014/main" id="{395B0BFB-47FA-8F3C-5228-7BABEF6B97A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23738" y="1747607"/>
                  <a:ext cx="312127" cy="168033"/>
                </a:xfrm>
                <a:custGeom>
                  <a:avLst/>
                  <a:gdLst>
                    <a:gd name="connsiteX0" fmla="*/ 249194 w 312127"/>
                    <a:gd name="connsiteY0" fmla="*/ 27065 h 168033"/>
                    <a:gd name="connsiteX1" fmla="*/ 253709 w 312127"/>
                    <a:gd name="connsiteY1" fmla="*/ 29321 h 168033"/>
                    <a:gd name="connsiteX2" fmla="*/ 253709 w 312127"/>
                    <a:gd name="connsiteY2" fmla="*/ 137584 h 168033"/>
                    <a:gd name="connsiteX3" fmla="*/ 249194 w 312127"/>
                    <a:gd name="connsiteY3" fmla="*/ 139839 h 168033"/>
                    <a:gd name="connsiteX4" fmla="*/ 243550 w 312127"/>
                    <a:gd name="connsiteY4" fmla="*/ 138711 h 168033"/>
                    <a:gd name="connsiteX5" fmla="*/ 237906 w 312127"/>
                    <a:gd name="connsiteY5" fmla="*/ 131945 h 168033"/>
                    <a:gd name="connsiteX6" fmla="*/ 236777 w 312127"/>
                    <a:gd name="connsiteY6" fmla="*/ 122923 h 168033"/>
                    <a:gd name="connsiteX7" fmla="*/ 236777 w 312127"/>
                    <a:gd name="connsiteY7" fmla="*/ 43981 h 168033"/>
                    <a:gd name="connsiteX8" fmla="*/ 237906 w 312127"/>
                    <a:gd name="connsiteY8" fmla="*/ 34959 h 168033"/>
                    <a:gd name="connsiteX9" fmla="*/ 243550 w 312127"/>
                    <a:gd name="connsiteY9" fmla="*/ 29321 h 168033"/>
                    <a:gd name="connsiteX10" fmla="*/ 249194 w 312127"/>
                    <a:gd name="connsiteY10" fmla="*/ 27065 h 168033"/>
                    <a:gd name="connsiteX11" fmla="*/ 62934 w 312127"/>
                    <a:gd name="connsiteY11" fmla="*/ 27065 h 168033"/>
                    <a:gd name="connsiteX12" fmla="*/ 67450 w 312127"/>
                    <a:gd name="connsiteY12" fmla="*/ 29321 h 168033"/>
                    <a:gd name="connsiteX13" fmla="*/ 74223 w 312127"/>
                    <a:gd name="connsiteY13" fmla="*/ 34959 h 168033"/>
                    <a:gd name="connsiteX14" fmla="*/ 74223 w 312127"/>
                    <a:gd name="connsiteY14" fmla="*/ 43981 h 168033"/>
                    <a:gd name="connsiteX15" fmla="*/ 74223 w 312127"/>
                    <a:gd name="connsiteY15" fmla="*/ 122923 h 168033"/>
                    <a:gd name="connsiteX16" fmla="*/ 74223 w 312127"/>
                    <a:gd name="connsiteY16" fmla="*/ 131945 h 168033"/>
                    <a:gd name="connsiteX17" fmla="*/ 67450 w 312127"/>
                    <a:gd name="connsiteY17" fmla="*/ 138711 h 168033"/>
                    <a:gd name="connsiteX18" fmla="*/ 62934 w 312127"/>
                    <a:gd name="connsiteY18" fmla="*/ 139839 h 168033"/>
                    <a:gd name="connsiteX19" fmla="*/ 58419 w 312127"/>
                    <a:gd name="connsiteY19" fmla="*/ 137584 h 168033"/>
                    <a:gd name="connsiteX20" fmla="*/ 58419 w 312127"/>
                    <a:gd name="connsiteY20" fmla="*/ 29321 h 168033"/>
                    <a:gd name="connsiteX21" fmla="*/ 62934 w 312127"/>
                    <a:gd name="connsiteY21" fmla="*/ 27065 h 168033"/>
                    <a:gd name="connsiteX22" fmla="*/ 276286 w 312127"/>
                    <a:gd name="connsiteY22" fmla="*/ 0 h 168033"/>
                    <a:gd name="connsiteX23" fmla="*/ 280802 w 312127"/>
                    <a:gd name="connsiteY23" fmla="*/ 2255 h 168033"/>
                    <a:gd name="connsiteX24" fmla="*/ 280802 w 312127"/>
                    <a:gd name="connsiteY24" fmla="*/ 165777 h 168033"/>
                    <a:gd name="connsiteX25" fmla="*/ 276286 w 312127"/>
                    <a:gd name="connsiteY25" fmla="*/ 168033 h 168033"/>
                    <a:gd name="connsiteX26" fmla="*/ 270642 w 312127"/>
                    <a:gd name="connsiteY26" fmla="*/ 165777 h 168033"/>
                    <a:gd name="connsiteX27" fmla="*/ 264998 w 312127"/>
                    <a:gd name="connsiteY27" fmla="*/ 159011 h 168033"/>
                    <a:gd name="connsiteX28" fmla="*/ 264998 w 312127"/>
                    <a:gd name="connsiteY28" fmla="*/ 149989 h 168033"/>
                    <a:gd name="connsiteX29" fmla="*/ 264998 w 312127"/>
                    <a:gd name="connsiteY29" fmla="*/ 16916 h 168033"/>
                    <a:gd name="connsiteX30" fmla="*/ 264998 w 312127"/>
                    <a:gd name="connsiteY30" fmla="*/ 7894 h 168033"/>
                    <a:gd name="connsiteX31" fmla="*/ 270642 w 312127"/>
                    <a:gd name="connsiteY31" fmla="*/ 1127 h 168033"/>
                    <a:gd name="connsiteX32" fmla="*/ 276286 w 312127"/>
                    <a:gd name="connsiteY32" fmla="*/ 0 h 168033"/>
                    <a:gd name="connsiteX33" fmla="*/ 35842 w 312127"/>
                    <a:gd name="connsiteY33" fmla="*/ 0 h 168033"/>
                    <a:gd name="connsiteX34" fmla="*/ 40357 w 312127"/>
                    <a:gd name="connsiteY34" fmla="*/ 1127 h 168033"/>
                    <a:gd name="connsiteX35" fmla="*/ 46001 w 312127"/>
                    <a:gd name="connsiteY35" fmla="*/ 7894 h 168033"/>
                    <a:gd name="connsiteX36" fmla="*/ 47130 w 312127"/>
                    <a:gd name="connsiteY36" fmla="*/ 16916 h 168033"/>
                    <a:gd name="connsiteX37" fmla="*/ 47130 w 312127"/>
                    <a:gd name="connsiteY37" fmla="*/ 149989 h 168033"/>
                    <a:gd name="connsiteX38" fmla="*/ 46001 w 312127"/>
                    <a:gd name="connsiteY38" fmla="*/ 159011 h 168033"/>
                    <a:gd name="connsiteX39" fmla="*/ 40357 w 312127"/>
                    <a:gd name="connsiteY39" fmla="*/ 165777 h 168033"/>
                    <a:gd name="connsiteX40" fmla="*/ 35842 w 312127"/>
                    <a:gd name="connsiteY40" fmla="*/ 168033 h 168033"/>
                    <a:gd name="connsiteX41" fmla="*/ 31326 w 312127"/>
                    <a:gd name="connsiteY41" fmla="*/ 165777 h 168033"/>
                    <a:gd name="connsiteX42" fmla="*/ 31326 w 312127"/>
                    <a:gd name="connsiteY42" fmla="*/ 2255 h 168033"/>
                    <a:gd name="connsiteX43" fmla="*/ 35842 w 312127"/>
                    <a:gd name="connsiteY43" fmla="*/ 0 h 16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12127" h="168033">
                      <a:moveTo>
                        <a:pt x="249194" y="27065"/>
                      </a:moveTo>
                      <a:cubicBezTo>
                        <a:pt x="250323" y="27065"/>
                        <a:pt x="252581" y="28193"/>
                        <a:pt x="253709" y="29321"/>
                      </a:cubicBezTo>
                      <a:cubicBezTo>
                        <a:pt x="279673" y="60897"/>
                        <a:pt x="279673" y="107135"/>
                        <a:pt x="253709" y="137584"/>
                      </a:cubicBezTo>
                      <a:cubicBezTo>
                        <a:pt x="252581" y="139839"/>
                        <a:pt x="250323" y="139839"/>
                        <a:pt x="249194" y="139839"/>
                      </a:cubicBezTo>
                      <a:cubicBezTo>
                        <a:pt x="246936" y="140967"/>
                        <a:pt x="244679" y="139839"/>
                        <a:pt x="243550" y="138711"/>
                      </a:cubicBezTo>
                      <a:lnTo>
                        <a:pt x="237906" y="131945"/>
                      </a:lnTo>
                      <a:cubicBezTo>
                        <a:pt x="235648" y="129690"/>
                        <a:pt x="234519" y="126306"/>
                        <a:pt x="236777" y="122923"/>
                      </a:cubicBezTo>
                      <a:cubicBezTo>
                        <a:pt x="255967" y="100368"/>
                        <a:pt x="255967" y="66536"/>
                        <a:pt x="236777" y="43981"/>
                      </a:cubicBezTo>
                      <a:cubicBezTo>
                        <a:pt x="234519" y="40598"/>
                        <a:pt x="235648" y="37215"/>
                        <a:pt x="237906" y="34959"/>
                      </a:cubicBezTo>
                      <a:lnTo>
                        <a:pt x="243550" y="29321"/>
                      </a:lnTo>
                      <a:cubicBezTo>
                        <a:pt x="244679" y="27065"/>
                        <a:pt x="246936" y="27065"/>
                        <a:pt x="249194" y="27065"/>
                      </a:cubicBezTo>
                      <a:close/>
                      <a:moveTo>
                        <a:pt x="62934" y="27065"/>
                      </a:moveTo>
                      <a:cubicBezTo>
                        <a:pt x="64063" y="27065"/>
                        <a:pt x="66321" y="27065"/>
                        <a:pt x="67450" y="29321"/>
                      </a:cubicBezTo>
                      <a:lnTo>
                        <a:pt x="74223" y="34959"/>
                      </a:lnTo>
                      <a:cubicBezTo>
                        <a:pt x="76480" y="37215"/>
                        <a:pt x="76480" y="40598"/>
                        <a:pt x="74223" y="43981"/>
                      </a:cubicBezTo>
                      <a:cubicBezTo>
                        <a:pt x="55032" y="66536"/>
                        <a:pt x="55032" y="100368"/>
                        <a:pt x="74223" y="122923"/>
                      </a:cubicBezTo>
                      <a:cubicBezTo>
                        <a:pt x="76480" y="126306"/>
                        <a:pt x="76480" y="129690"/>
                        <a:pt x="74223" y="131945"/>
                      </a:cubicBezTo>
                      <a:lnTo>
                        <a:pt x="67450" y="138711"/>
                      </a:lnTo>
                      <a:cubicBezTo>
                        <a:pt x="66321" y="139839"/>
                        <a:pt x="64063" y="140967"/>
                        <a:pt x="62934" y="139839"/>
                      </a:cubicBezTo>
                      <a:cubicBezTo>
                        <a:pt x="60676" y="139839"/>
                        <a:pt x="59548" y="139839"/>
                        <a:pt x="58419" y="137584"/>
                      </a:cubicBezTo>
                      <a:cubicBezTo>
                        <a:pt x="31326" y="107135"/>
                        <a:pt x="31326" y="60897"/>
                        <a:pt x="58419" y="29321"/>
                      </a:cubicBezTo>
                      <a:cubicBezTo>
                        <a:pt x="59548" y="28193"/>
                        <a:pt x="60676" y="27065"/>
                        <a:pt x="62934" y="27065"/>
                      </a:cubicBezTo>
                      <a:close/>
                      <a:moveTo>
                        <a:pt x="276286" y="0"/>
                      </a:moveTo>
                      <a:cubicBezTo>
                        <a:pt x="277415" y="0"/>
                        <a:pt x="279673" y="0"/>
                        <a:pt x="280802" y="2255"/>
                      </a:cubicBezTo>
                      <a:cubicBezTo>
                        <a:pt x="322569" y="48492"/>
                        <a:pt x="322569" y="118412"/>
                        <a:pt x="280802" y="165777"/>
                      </a:cubicBezTo>
                      <a:cubicBezTo>
                        <a:pt x="279673" y="166905"/>
                        <a:pt x="277415" y="168033"/>
                        <a:pt x="276286" y="168033"/>
                      </a:cubicBezTo>
                      <a:cubicBezTo>
                        <a:pt x="274029" y="168033"/>
                        <a:pt x="271771" y="166905"/>
                        <a:pt x="270642" y="165777"/>
                      </a:cubicBezTo>
                      <a:lnTo>
                        <a:pt x="264998" y="159011"/>
                      </a:lnTo>
                      <a:cubicBezTo>
                        <a:pt x="262740" y="156755"/>
                        <a:pt x="262740" y="153372"/>
                        <a:pt x="264998" y="149989"/>
                      </a:cubicBezTo>
                      <a:cubicBezTo>
                        <a:pt x="298863" y="112773"/>
                        <a:pt x="298863" y="55259"/>
                        <a:pt x="264998" y="16916"/>
                      </a:cubicBezTo>
                      <a:cubicBezTo>
                        <a:pt x="262740" y="14660"/>
                        <a:pt x="262740" y="10149"/>
                        <a:pt x="264998" y="7894"/>
                      </a:cubicBezTo>
                      <a:lnTo>
                        <a:pt x="270642" y="1127"/>
                      </a:lnTo>
                      <a:cubicBezTo>
                        <a:pt x="271771" y="0"/>
                        <a:pt x="274029" y="0"/>
                        <a:pt x="276286" y="0"/>
                      </a:cubicBezTo>
                      <a:close/>
                      <a:moveTo>
                        <a:pt x="35842" y="0"/>
                      </a:moveTo>
                      <a:cubicBezTo>
                        <a:pt x="36971" y="0"/>
                        <a:pt x="39228" y="0"/>
                        <a:pt x="40357" y="1127"/>
                      </a:cubicBezTo>
                      <a:lnTo>
                        <a:pt x="46001" y="7894"/>
                      </a:lnTo>
                      <a:cubicBezTo>
                        <a:pt x="49388" y="10149"/>
                        <a:pt x="49388" y="14660"/>
                        <a:pt x="47130" y="16916"/>
                      </a:cubicBezTo>
                      <a:cubicBezTo>
                        <a:pt x="13265" y="55259"/>
                        <a:pt x="13265" y="112773"/>
                        <a:pt x="47130" y="149989"/>
                      </a:cubicBezTo>
                      <a:cubicBezTo>
                        <a:pt x="49388" y="153372"/>
                        <a:pt x="49388" y="156755"/>
                        <a:pt x="46001" y="159011"/>
                      </a:cubicBezTo>
                      <a:lnTo>
                        <a:pt x="40357" y="165777"/>
                      </a:lnTo>
                      <a:cubicBezTo>
                        <a:pt x="39228" y="166905"/>
                        <a:pt x="36971" y="168033"/>
                        <a:pt x="35842" y="168033"/>
                      </a:cubicBezTo>
                      <a:cubicBezTo>
                        <a:pt x="33584" y="168033"/>
                        <a:pt x="32455" y="166905"/>
                        <a:pt x="31326" y="165777"/>
                      </a:cubicBezTo>
                      <a:cubicBezTo>
                        <a:pt x="-10441" y="118412"/>
                        <a:pt x="-10441" y="48492"/>
                        <a:pt x="31326" y="2255"/>
                      </a:cubicBezTo>
                      <a:cubicBezTo>
                        <a:pt x="32455" y="0"/>
                        <a:pt x="33584" y="0"/>
                        <a:pt x="35842" y="0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rgbClr val="6E6259"/>
                  </a:solidFill>
                  <a:bevel/>
                </a:ln>
              </p:spPr>
              <p:txBody>
                <a:bodyPr wrap="square" anchor="ctr">
                  <a:prstTxWarp prst="textNoShape">
                    <a:avLst/>
                  </a:prstTxWarp>
                  <a:noAutofit/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0ED974-AFFC-420A-0B05-EC30A2BF686C}"/>
                  </a:ext>
                </a:extLst>
              </p:cNvPr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8385004" y="9708361"/>
                <a:ext cx="1377907" cy="23757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91440" tIns="0" rIns="0" bIns="0" rtlCol="0" anchor="ctr" anchorCtr="0">
                <a:noAutofit/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Telephone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EE74B4-3AD5-867C-B0A4-43B2638C0EB5}"/>
                  </a:ext>
                </a:extLst>
              </p:cNvPr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8385004" y="10003281"/>
                <a:ext cx="1377907" cy="23757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91440" tIns="0" rIns="0" bIns="0" rtlCol="0" anchor="ctr" anchorCtr="0">
                <a:noAutofit/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Web</a:t>
                </a:r>
              </a:p>
            </p:txBody>
          </p:sp>
          <p:sp>
            <p:nvSpPr>
              <p:cNvPr id="29" name="Freeform 67">
                <a:extLst>
                  <a:ext uri="{FF2B5EF4-FFF2-40B4-BE49-F238E27FC236}">
                    <a16:creationId xmlns:a16="http://schemas.microsoft.com/office/drawing/2014/main" id="{DE35CE37-9405-7E7D-9E92-39D0E0BAF2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201513" y="10034406"/>
                <a:ext cx="190250" cy="186201"/>
              </a:xfrm>
              <a:custGeom>
                <a:avLst/>
                <a:gdLst/>
                <a:ahLst/>
                <a:cxnLst>
                  <a:cxn ang="0">
                    <a:pos x="175" y="29"/>
                  </a:cxn>
                  <a:cxn ang="0">
                    <a:pos x="175" y="174"/>
                  </a:cxn>
                  <a:cxn ang="0">
                    <a:pos x="30" y="174"/>
                  </a:cxn>
                  <a:cxn ang="0">
                    <a:pos x="30" y="29"/>
                  </a:cxn>
                  <a:cxn ang="0">
                    <a:pos x="32" y="48"/>
                  </a:cxn>
                  <a:cxn ang="0">
                    <a:pos x="65" y="34"/>
                  </a:cxn>
                  <a:cxn ang="0">
                    <a:pos x="40" y="39"/>
                  </a:cxn>
                  <a:cxn ang="0">
                    <a:pos x="129" y="17"/>
                  </a:cxn>
                  <a:cxn ang="0">
                    <a:pos x="144" y="44"/>
                  </a:cxn>
                  <a:cxn ang="0">
                    <a:pos x="165" y="39"/>
                  </a:cxn>
                  <a:cxn ang="0">
                    <a:pos x="179" y="57"/>
                  </a:cxn>
                  <a:cxn ang="0">
                    <a:pos x="155" y="98"/>
                  </a:cxn>
                  <a:cxn ang="0">
                    <a:pos x="179" y="57"/>
                  </a:cxn>
                  <a:cxn ang="0">
                    <a:pos x="155" y="105"/>
                  </a:cxn>
                  <a:cxn ang="0">
                    <a:pos x="179" y="147"/>
                  </a:cxn>
                  <a:cxn ang="0">
                    <a:pos x="173" y="156"/>
                  </a:cxn>
                  <a:cxn ang="0">
                    <a:pos x="140" y="170"/>
                  </a:cxn>
                  <a:cxn ang="0">
                    <a:pos x="165" y="164"/>
                  </a:cxn>
                  <a:cxn ang="0">
                    <a:pos x="76" y="186"/>
                  </a:cxn>
                  <a:cxn ang="0">
                    <a:pos x="60" y="160"/>
                  </a:cxn>
                  <a:cxn ang="0">
                    <a:pos x="40" y="164"/>
                  </a:cxn>
                  <a:cxn ang="0">
                    <a:pos x="26" y="147"/>
                  </a:cxn>
                  <a:cxn ang="0">
                    <a:pos x="50" y="105"/>
                  </a:cxn>
                  <a:cxn ang="0">
                    <a:pos x="26" y="147"/>
                  </a:cxn>
                  <a:cxn ang="0">
                    <a:pos x="50" y="98"/>
                  </a:cxn>
                  <a:cxn ang="0">
                    <a:pos x="26" y="57"/>
                  </a:cxn>
                  <a:cxn ang="0">
                    <a:pos x="115" y="14"/>
                  </a:cxn>
                  <a:cxn ang="0">
                    <a:pos x="106" y="42"/>
                  </a:cxn>
                  <a:cxn ang="0">
                    <a:pos x="134" y="37"/>
                  </a:cxn>
                  <a:cxn ang="0">
                    <a:pos x="99" y="13"/>
                  </a:cxn>
                  <a:cxn ang="0">
                    <a:pos x="71" y="37"/>
                  </a:cxn>
                  <a:cxn ang="0">
                    <a:pos x="99" y="42"/>
                  </a:cxn>
                  <a:cxn ang="0">
                    <a:pos x="89" y="189"/>
                  </a:cxn>
                  <a:cxn ang="0">
                    <a:pos x="99" y="161"/>
                  </a:cxn>
                  <a:cxn ang="0">
                    <a:pos x="71" y="167"/>
                  </a:cxn>
                  <a:cxn ang="0">
                    <a:pos x="106" y="190"/>
                  </a:cxn>
                  <a:cxn ang="0">
                    <a:pos x="134" y="167"/>
                  </a:cxn>
                  <a:cxn ang="0">
                    <a:pos x="106" y="161"/>
                  </a:cxn>
                  <a:cxn ang="0">
                    <a:pos x="57" y="98"/>
                  </a:cxn>
                  <a:cxn ang="0">
                    <a:pos x="99" y="49"/>
                  </a:cxn>
                  <a:cxn ang="0">
                    <a:pos x="57" y="98"/>
                  </a:cxn>
                  <a:cxn ang="0">
                    <a:pos x="148" y="98"/>
                  </a:cxn>
                  <a:cxn ang="0">
                    <a:pos x="106" y="49"/>
                  </a:cxn>
                  <a:cxn ang="0">
                    <a:pos x="148" y="105"/>
                  </a:cxn>
                  <a:cxn ang="0">
                    <a:pos x="106" y="154"/>
                  </a:cxn>
                  <a:cxn ang="0">
                    <a:pos x="148" y="105"/>
                  </a:cxn>
                  <a:cxn ang="0">
                    <a:pos x="57" y="105"/>
                  </a:cxn>
                  <a:cxn ang="0">
                    <a:pos x="99" y="154"/>
                  </a:cxn>
                </a:cxnLst>
                <a:rect l="0" t="0" r="r" b="b"/>
                <a:pathLst>
                  <a:path w="206" h="205">
                    <a:moveTo>
                      <a:pt x="102" y="0"/>
                    </a:moveTo>
                    <a:cubicBezTo>
                      <a:pt x="131" y="0"/>
                      <a:pt x="156" y="10"/>
                      <a:pt x="175" y="29"/>
                    </a:cubicBezTo>
                    <a:cubicBezTo>
                      <a:pt x="193" y="47"/>
                      <a:pt x="205" y="74"/>
                      <a:pt x="205" y="102"/>
                    </a:cubicBezTo>
                    <a:cubicBezTo>
                      <a:pt x="205" y="130"/>
                      <a:pt x="193" y="156"/>
                      <a:pt x="175" y="174"/>
                    </a:cubicBezTo>
                    <a:cubicBezTo>
                      <a:pt x="156" y="193"/>
                      <a:pt x="130" y="204"/>
                      <a:pt x="102" y="204"/>
                    </a:cubicBezTo>
                    <a:cubicBezTo>
                      <a:pt x="73" y="204"/>
                      <a:pt x="48" y="192"/>
                      <a:pt x="30" y="174"/>
                    </a:cubicBezTo>
                    <a:cubicBezTo>
                      <a:pt x="11" y="155"/>
                      <a:pt x="0" y="130"/>
                      <a:pt x="0" y="102"/>
                    </a:cubicBezTo>
                    <a:cubicBezTo>
                      <a:pt x="0" y="74"/>
                      <a:pt x="11" y="48"/>
                      <a:pt x="30" y="29"/>
                    </a:cubicBezTo>
                    <a:cubicBezTo>
                      <a:pt x="49" y="11"/>
                      <a:pt x="74" y="0"/>
                      <a:pt x="102" y="0"/>
                    </a:cubicBezTo>
                    <a:close/>
                    <a:moveTo>
                      <a:pt x="32" y="48"/>
                    </a:moveTo>
                    <a:cubicBezTo>
                      <a:pt x="40" y="46"/>
                      <a:pt x="49" y="45"/>
                      <a:pt x="60" y="44"/>
                    </a:cubicBezTo>
                    <a:cubicBezTo>
                      <a:pt x="62" y="40"/>
                      <a:pt x="63" y="37"/>
                      <a:pt x="65" y="34"/>
                    </a:cubicBezTo>
                    <a:cubicBezTo>
                      <a:pt x="68" y="27"/>
                      <a:pt x="72" y="22"/>
                      <a:pt x="76" y="17"/>
                    </a:cubicBezTo>
                    <a:cubicBezTo>
                      <a:pt x="62" y="22"/>
                      <a:pt x="50" y="29"/>
                      <a:pt x="40" y="39"/>
                    </a:cubicBezTo>
                    <a:cubicBezTo>
                      <a:pt x="37" y="42"/>
                      <a:pt x="34" y="45"/>
                      <a:pt x="32" y="48"/>
                    </a:cubicBezTo>
                    <a:close/>
                    <a:moveTo>
                      <a:pt x="129" y="17"/>
                    </a:moveTo>
                    <a:cubicBezTo>
                      <a:pt x="133" y="22"/>
                      <a:pt x="136" y="27"/>
                      <a:pt x="140" y="34"/>
                    </a:cubicBezTo>
                    <a:cubicBezTo>
                      <a:pt x="141" y="37"/>
                      <a:pt x="143" y="40"/>
                      <a:pt x="144" y="44"/>
                    </a:cubicBezTo>
                    <a:cubicBezTo>
                      <a:pt x="155" y="45"/>
                      <a:pt x="165" y="46"/>
                      <a:pt x="173" y="48"/>
                    </a:cubicBezTo>
                    <a:cubicBezTo>
                      <a:pt x="170" y="45"/>
                      <a:pt x="168" y="42"/>
                      <a:pt x="165" y="39"/>
                    </a:cubicBezTo>
                    <a:cubicBezTo>
                      <a:pt x="155" y="29"/>
                      <a:pt x="143" y="22"/>
                      <a:pt x="129" y="17"/>
                    </a:cubicBezTo>
                    <a:close/>
                    <a:moveTo>
                      <a:pt x="179" y="57"/>
                    </a:moveTo>
                    <a:cubicBezTo>
                      <a:pt x="173" y="54"/>
                      <a:pt x="161" y="52"/>
                      <a:pt x="147" y="51"/>
                    </a:cubicBezTo>
                    <a:cubicBezTo>
                      <a:pt x="152" y="65"/>
                      <a:pt x="155" y="81"/>
                      <a:pt x="155" y="98"/>
                    </a:cubicBezTo>
                    <a:lnTo>
                      <a:pt x="191" y="98"/>
                    </a:lnTo>
                    <a:cubicBezTo>
                      <a:pt x="190" y="83"/>
                      <a:pt x="186" y="69"/>
                      <a:pt x="179" y="57"/>
                    </a:cubicBezTo>
                    <a:close/>
                    <a:moveTo>
                      <a:pt x="191" y="105"/>
                    </a:moveTo>
                    <a:lnTo>
                      <a:pt x="155" y="105"/>
                    </a:lnTo>
                    <a:cubicBezTo>
                      <a:pt x="154" y="122"/>
                      <a:pt x="152" y="139"/>
                      <a:pt x="147" y="153"/>
                    </a:cubicBezTo>
                    <a:cubicBezTo>
                      <a:pt x="161" y="151"/>
                      <a:pt x="173" y="149"/>
                      <a:pt x="179" y="147"/>
                    </a:cubicBezTo>
                    <a:cubicBezTo>
                      <a:pt x="186" y="135"/>
                      <a:pt x="190" y="120"/>
                      <a:pt x="191" y="105"/>
                    </a:cubicBezTo>
                    <a:close/>
                    <a:moveTo>
                      <a:pt x="173" y="156"/>
                    </a:moveTo>
                    <a:cubicBezTo>
                      <a:pt x="165" y="157"/>
                      <a:pt x="155" y="159"/>
                      <a:pt x="144" y="160"/>
                    </a:cubicBezTo>
                    <a:cubicBezTo>
                      <a:pt x="143" y="163"/>
                      <a:pt x="141" y="167"/>
                      <a:pt x="140" y="170"/>
                    </a:cubicBezTo>
                    <a:cubicBezTo>
                      <a:pt x="136" y="176"/>
                      <a:pt x="133" y="182"/>
                      <a:pt x="129" y="186"/>
                    </a:cubicBezTo>
                    <a:cubicBezTo>
                      <a:pt x="143" y="182"/>
                      <a:pt x="155" y="174"/>
                      <a:pt x="165" y="164"/>
                    </a:cubicBezTo>
                    <a:cubicBezTo>
                      <a:pt x="168" y="162"/>
                      <a:pt x="170" y="159"/>
                      <a:pt x="173" y="156"/>
                    </a:cubicBezTo>
                    <a:close/>
                    <a:moveTo>
                      <a:pt x="76" y="186"/>
                    </a:moveTo>
                    <a:cubicBezTo>
                      <a:pt x="72" y="182"/>
                      <a:pt x="68" y="176"/>
                      <a:pt x="65" y="170"/>
                    </a:cubicBezTo>
                    <a:cubicBezTo>
                      <a:pt x="63" y="167"/>
                      <a:pt x="62" y="163"/>
                      <a:pt x="60" y="160"/>
                    </a:cubicBezTo>
                    <a:cubicBezTo>
                      <a:pt x="49" y="159"/>
                      <a:pt x="40" y="157"/>
                      <a:pt x="32" y="156"/>
                    </a:cubicBezTo>
                    <a:cubicBezTo>
                      <a:pt x="34" y="159"/>
                      <a:pt x="37" y="162"/>
                      <a:pt x="40" y="164"/>
                    </a:cubicBezTo>
                    <a:cubicBezTo>
                      <a:pt x="50" y="174"/>
                      <a:pt x="62" y="182"/>
                      <a:pt x="76" y="186"/>
                    </a:cubicBezTo>
                    <a:close/>
                    <a:moveTo>
                      <a:pt x="26" y="147"/>
                    </a:moveTo>
                    <a:cubicBezTo>
                      <a:pt x="32" y="149"/>
                      <a:pt x="43" y="151"/>
                      <a:pt x="58" y="153"/>
                    </a:cubicBezTo>
                    <a:cubicBezTo>
                      <a:pt x="53" y="139"/>
                      <a:pt x="50" y="122"/>
                      <a:pt x="50" y="105"/>
                    </a:cubicBezTo>
                    <a:lnTo>
                      <a:pt x="14" y="105"/>
                    </a:lnTo>
                    <a:cubicBezTo>
                      <a:pt x="15" y="120"/>
                      <a:pt x="19" y="135"/>
                      <a:pt x="26" y="147"/>
                    </a:cubicBezTo>
                    <a:close/>
                    <a:moveTo>
                      <a:pt x="14" y="98"/>
                    </a:moveTo>
                    <a:lnTo>
                      <a:pt x="50" y="98"/>
                    </a:lnTo>
                    <a:cubicBezTo>
                      <a:pt x="50" y="81"/>
                      <a:pt x="53" y="65"/>
                      <a:pt x="58" y="51"/>
                    </a:cubicBezTo>
                    <a:cubicBezTo>
                      <a:pt x="43" y="52"/>
                      <a:pt x="32" y="54"/>
                      <a:pt x="26" y="57"/>
                    </a:cubicBezTo>
                    <a:cubicBezTo>
                      <a:pt x="19" y="69"/>
                      <a:pt x="15" y="83"/>
                      <a:pt x="14" y="98"/>
                    </a:cubicBezTo>
                    <a:close/>
                    <a:moveTo>
                      <a:pt x="115" y="14"/>
                    </a:moveTo>
                    <a:cubicBezTo>
                      <a:pt x="112" y="14"/>
                      <a:pt x="109" y="14"/>
                      <a:pt x="106" y="13"/>
                    </a:cubicBezTo>
                    <a:lnTo>
                      <a:pt x="106" y="42"/>
                    </a:lnTo>
                    <a:cubicBezTo>
                      <a:pt x="116" y="42"/>
                      <a:pt x="127" y="43"/>
                      <a:pt x="137" y="43"/>
                    </a:cubicBezTo>
                    <a:cubicBezTo>
                      <a:pt x="136" y="41"/>
                      <a:pt x="135" y="39"/>
                      <a:pt x="134" y="37"/>
                    </a:cubicBezTo>
                    <a:cubicBezTo>
                      <a:pt x="128" y="27"/>
                      <a:pt x="122" y="19"/>
                      <a:pt x="115" y="14"/>
                    </a:cubicBezTo>
                    <a:close/>
                    <a:moveTo>
                      <a:pt x="99" y="13"/>
                    </a:moveTo>
                    <a:cubicBezTo>
                      <a:pt x="96" y="14"/>
                      <a:pt x="92" y="14"/>
                      <a:pt x="89" y="14"/>
                    </a:cubicBezTo>
                    <a:cubicBezTo>
                      <a:pt x="83" y="19"/>
                      <a:pt x="76" y="27"/>
                      <a:pt x="71" y="37"/>
                    </a:cubicBezTo>
                    <a:cubicBezTo>
                      <a:pt x="70" y="39"/>
                      <a:pt x="69" y="41"/>
                      <a:pt x="68" y="43"/>
                    </a:cubicBezTo>
                    <a:cubicBezTo>
                      <a:pt x="78" y="43"/>
                      <a:pt x="88" y="42"/>
                      <a:pt x="99" y="42"/>
                    </a:cubicBezTo>
                    <a:lnTo>
                      <a:pt x="99" y="13"/>
                    </a:lnTo>
                    <a:close/>
                    <a:moveTo>
                      <a:pt x="89" y="189"/>
                    </a:moveTo>
                    <a:cubicBezTo>
                      <a:pt x="92" y="190"/>
                      <a:pt x="96" y="190"/>
                      <a:pt x="99" y="190"/>
                    </a:cubicBezTo>
                    <a:lnTo>
                      <a:pt x="99" y="161"/>
                    </a:lnTo>
                    <a:cubicBezTo>
                      <a:pt x="88" y="161"/>
                      <a:pt x="78" y="161"/>
                      <a:pt x="68" y="160"/>
                    </a:cubicBezTo>
                    <a:cubicBezTo>
                      <a:pt x="69" y="163"/>
                      <a:pt x="70" y="165"/>
                      <a:pt x="71" y="167"/>
                    </a:cubicBezTo>
                    <a:cubicBezTo>
                      <a:pt x="76" y="177"/>
                      <a:pt x="83" y="185"/>
                      <a:pt x="89" y="189"/>
                    </a:cubicBezTo>
                    <a:close/>
                    <a:moveTo>
                      <a:pt x="106" y="190"/>
                    </a:moveTo>
                    <a:cubicBezTo>
                      <a:pt x="109" y="190"/>
                      <a:pt x="112" y="190"/>
                      <a:pt x="115" y="189"/>
                    </a:cubicBezTo>
                    <a:cubicBezTo>
                      <a:pt x="122" y="185"/>
                      <a:pt x="128" y="177"/>
                      <a:pt x="134" y="167"/>
                    </a:cubicBezTo>
                    <a:cubicBezTo>
                      <a:pt x="135" y="165"/>
                      <a:pt x="136" y="163"/>
                      <a:pt x="137" y="160"/>
                    </a:cubicBezTo>
                    <a:cubicBezTo>
                      <a:pt x="127" y="161"/>
                      <a:pt x="116" y="161"/>
                      <a:pt x="106" y="161"/>
                    </a:cubicBezTo>
                    <a:lnTo>
                      <a:pt x="106" y="190"/>
                    </a:lnTo>
                    <a:close/>
                    <a:moveTo>
                      <a:pt x="57" y="98"/>
                    </a:moveTo>
                    <a:lnTo>
                      <a:pt x="99" y="98"/>
                    </a:lnTo>
                    <a:lnTo>
                      <a:pt x="99" y="49"/>
                    </a:lnTo>
                    <a:cubicBezTo>
                      <a:pt x="87" y="49"/>
                      <a:pt x="76" y="50"/>
                      <a:pt x="65" y="50"/>
                    </a:cubicBezTo>
                    <a:cubicBezTo>
                      <a:pt x="60" y="64"/>
                      <a:pt x="57" y="81"/>
                      <a:pt x="57" y="98"/>
                    </a:cubicBezTo>
                    <a:close/>
                    <a:moveTo>
                      <a:pt x="106" y="98"/>
                    </a:moveTo>
                    <a:lnTo>
                      <a:pt x="148" y="98"/>
                    </a:lnTo>
                    <a:cubicBezTo>
                      <a:pt x="148" y="81"/>
                      <a:pt x="144" y="64"/>
                      <a:pt x="139" y="50"/>
                    </a:cubicBezTo>
                    <a:cubicBezTo>
                      <a:pt x="129" y="50"/>
                      <a:pt x="117" y="49"/>
                      <a:pt x="106" y="49"/>
                    </a:cubicBezTo>
                    <a:lnTo>
                      <a:pt x="106" y="98"/>
                    </a:lnTo>
                    <a:close/>
                    <a:moveTo>
                      <a:pt x="148" y="105"/>
                    </a:moveTo>
                    <a:lnTo>
                      <a:pt x="106" y="105"/>
                    </a:lnTo>
                    <a:lnTo>
                      <a:pt x="106" y="154"/>
                    </a:lnTo>
                    <a:cubicBezTo>
                      <a:pt x="117" y="154"/>
                      <a:pt x="129" y="154"/>
                      <a:pt x="139" y="153"/>
                    </a:cubicBezTo>
                    <a:cubicBezTo>
                      <a:pt x="144" y="139"/>
                      <a:pt x="148" y="123"/>
                      <a:pt x="148" y="105"/>
                    </a:cubicBezTo>
                    <a:close/>
                    <a:moveTo>
                      <a:pt x="99" y="105"/>
                    </a:moveTo>
                    <a:lnTo>
                      <a:pt x="57" y="105"/>
                    </a:lnTo>
                    <a:cubicBezTo>
                      <a:pt x="57" y="123"/>
                      <a:pt x="60" y="139"/>
                      <a:pt x="65" y="153"/>
                    </a:cubicBezTo>
                    <a:cubicBezTo>
                      <a:pt x="76" y="154"/>
                      <a:pt x="87" y="154"/>
                      <a:pt x="99" y="154"/>
                    </a:cubicBezTo>
                    <a:lnTo>
                      <a:pt x="99" y="105"/>
                    </a:lnTo>
                    <a:close/>
                  </a:path>
                </a:pathLst>
              </a:custGeom>
              <a:noFill/>
              <a:ln w="3175">
                <a:solidFill>
                  <a:srgbClr val="6E6259"/>
                </a:solidFill>
                <a:bevel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>
                  <a:solidFill>
                    <a:srgbClr val="653165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68E900DD-27D0-83C6-17AF-F3D87FA6253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8296637" y="10107872"/>
                <a:ext cx="112736" cy="1127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" y="62"/>
                  </a:cxn>
                  <a:cxn ang="0">
                    <a:pos x="121" y="97"/>
                  </a:cxn>
                  <a:cxn ang="0">
                    <a:pos x="174" y="150"/>
                  </a:cxn>
                  <a:cxn ang="0">
                    <a:pos x="149" y="175"/>
                  </a:cxn>
                  <a:cxn ang="0">
                    <a:pos x="96" y="122"/>
                  </a:cxn>
                  <a:cxn ang="0">
                    <a:pos x="62" y="185"/>
                  </a:cxn>
                  <a:cxn ang="0">
                    <a:pos x="0" y="0"/>
                  </a:cxn>
                </a:cxnLst>
                <a:rect l="0" t="0" r="r" b="b"/>
                <a:pathLst>
                  <a:path w="185" h="186">
                    <a:moveTo>
                      <a:pt x="0" y="0"/>
                    </a:moveTo>
                    <a:lnTo>
                      <a:pt x="184" y="62"/>
                    </a:lnTo>
                    <a:lnTo>
                      <a:pt x="121" y="97"/>
                    </a:lnTo>
                    <a:lnTo>
                      <a:pt x="174" y="150"/>
                    </a:lnTo>
                    <a:lnTo>
                      <a:pt x="149" y="175"/>
                    </a:lnTo>
                    <a:lnTo>
                      <a:pt x="96" y="122"/>
                    </a:lnTo>
                    <a:lnTo>
                      <a:pt x="62" y="1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E6259"/>
              </a:solidFill>
              <a:ln w="9525" cap="flat">
                <a:solidFill>
                  <a:srgbClr val="FFFFFF"/>
                </a:solidFill>
                <a:bevel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>
                  <a:solidFill>
                    <a:srgbClr val="653165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7FAF050-36FC-E871-19FF-B5CDE498C1DD}"/>
                  </a:ext>
                </a:extLst>
              </p:cNvPr>
              <p:cNvCxnSpPr>
                <a:cxnSpLocks/>
                <a:stCxn id="19" idx="2"/>
                <a:endCxn id="35" idx="0"/>
              </p:cNvCxnSpPr>
              <p:nvPr>
                <p:custDataLst>
                  <p:tags r:id="rId48"/>
                </p:custDataLst>
              </p:nvPr>
            </p:nvCxnSpPr>
            <p:spPr>
              <a:xfrm>
                <a:off x="7881948" y="7668595"/>
                <a:ext cx="5333" cy="304524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6E625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20DC75A-3C0E-CA68-774A-A0AF0F80369A}"/>
                  </a:ext>
                </a:extLst>
              </p:cNvPr>
              <p:cNvCxnSpPr>
                <a:cxnSpLocks/>
                <a:stCxn id="35" idx="2"/>
                <a:endCxn id="18" idx="0"/>
              </p:cNvCxnSpPr>
              <p:nvPr>
                <p:custDataLst>
                  <p:tags r:id="rId49"/>
                </p:custDataLst>
              </p:nvPr>
            </p:nvCxnSpPr>
            <p:spPr>
              <a:xfrm flipH="1">
                <a:off x="7887281" y="8284911"/>
                <a:ext cx="0" cy="159655"/>
              </a:xfrm>
              <a:prstGeom prst="line">
                <a:avLst/>
              </a:prstGeom>
              <a:noFill/>
              <a:ln w="3175" cap="flat" cmpd="sng" algn="ctr">
                <a:solidFill>
                  <a:srgbClr val="6E6259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33" name="Elbow Connector 124">
                <a:extLst>
                  <a:ext uri="{FF2B5EF4-FFF2-40B4-BE49-F238E27FC236}">
                    <a16:creationId xmlns:a16="http://schemas.microsoft.com/office/drawing/2014/main" id="{C1051ABC-6E8B-8882-344B-9602F5BEDC69}"/>
                  </a:ext>
                </a:extLst>
              </p:cNvPr>
              <p:cNvCxnSpPr>
                <a:cxnSpLocks/>
                <a:stCxn id="18" idx="2"/>
                <a:endCxn id="36" idx="0"/>
              </p:cNvCxnSpPr>
              <p:nvPr>
                <p:custDataLst>
                  <p:tags r:id="rId50"/>
                </p:custDataLst>
              </p:nvPr>
            </p:nvCxnSpPr>
            <p:spPr>
              <a:xfrm rot="5400000">
                <a:off x="7176270" y="8180013"/>
                <a:ext cx="282104" cy="1139920"/>
              </a:xfrm>
              <a:prstGeom prst="bentConnector3">
                <a:avLst>
                  <a:gd name="adj1" fmla="val 50000"/>
                </a:avLst>
              </a:prstGeom>
              <a:noFill/>
              <a:ln w="3175" cap="flat" cmpd="sng" algn="ctr">
                <a:solidFill>
                  <a:srgbClr val="6E625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4" name="Elbow Connector 125">
                <a:extLst>
                  <a:ext uri="{FF2B5EF4-FFF2-40B4-BE49-F238E27FC236}">
                    <a16:creationId xmlns:a16="http://schemas.microsoft.com/office/drawing/2014/main" id="{95788144-3198-DD33-0D10-337F9C6CD92E}"/>
                  </a:ext>
                </a:extLst>
              </p:cNvPr>
              <p:cNvCxnSpPr>
                <a:cxnSpLocks/>
                <a:stCxn id="18" idx="2"/>
                <a:endCxn id="21" idx="0"/>
              </p:cNvCxnSpPr>
              <p:nvPr>
                <p:custDataLst>
                  <p:tags r:id="rId51"/>
                </p:custDataLst>
              </p:nvPr>
            </p:nvCxnSpPr>
            <p:spPr>
              <a:xfrm rot="16200000" flipH="1">
                <a:off x="8314991" y="8181211"/>
                <a:ext cx="282104" cy="1137522"/>
              </a:xfrm>
              <a:prstGeom prst="bentConnector3">
                <a:avLst>
                  <a:gd name="adj1" fmla="val 50000"/>
                </a:avLst>
              </a:prstGeom>
              <a:noFill/>
              <a:ln w="3175" cap="flat" cmpd="sng" algn="ctr">
                <a:solidFill>
                  <a:srgbClr val="6E6259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F01A4-32D3-E6E8-EAF9-6CA0BB55C0A1}"/>
                  </a:ext>
                </a:extLst>
              </p:cNvPr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6925925" y="7973120"/>
                <a:ext cx="1922713" cy="311791"/>
              </a:xfrm>
              <a:prstGeom prst="roundRect">
                <a:avLst/>
              </a:prstGeom>
              <a:noFill/>
              <a:ln>
                <a:solidFill>
                  <a:srgbClr val="6E6259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6E6259"/>
                    </a:solidFill>
                    <a:cs typeface="Arial" panose="020B0604020202020204" pitchFamily="34" charset="0"/>
                  </a:rPr>
                  <a:t>GSS Sample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5BF755-AD6B-6456-90B4-0B07C00554A6}"/>
                  </a:ext>
                </a:extLst>
              </p:cNvPr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5786005" y="8891025"/>
                <a:ext cx="1922713" cy="311791"/>
              </a:xfrm>
              <a:prstGeom prst="roundRect">
                <a:avLst/>
              </a:prstGeom>
              <a:solidFill>
                <a:srgbClr val="6E6259"/>
              </a:solidFill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FFFFFF"/>
                    </a:solidFill>
                    <a:latin typeface="+mn-lt"/>
                  </a:rPr>
                  <a:t>Face-to-Face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50DC228-0F86-25FC-1D2A-C2B88715D286}"/>
                  </a:ext>
                </a:extLst>
              </p:cNvPr>
              <p:cNvGrpSpPr/>
              <p:nvPr>
                <p:custDataLst>
                  <p:tags r:id="rId54"/>
                </p:custDataLst>
              </p:nvPr>
            </p:nvGrpSpPr>
            <p:grpSpPr>
              <a:xfrm>
                <a:off x="6051282" y="8941544"/>
                <a:ext cx="212412" cy="187628"/>
                <a:chOff x="1083415" y="2306827"/>
                <a:chExt cx="212412" cy="187628"/>
              </a:xfrm>
              <a:solidFill>
                <a:srgbClr val="6E6259"/>
              </a:solidFill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03E4C8E-5559-4B70-976E-BDE6AC7B9FE9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64"/>
                  </p:custDataLst>
                </p:nvPr>
              </p:nvSpPr>
              <p:spPr>
                <a:xfrm>
                  <a:off x="1105855" y="2306827"/>
                  <a:ext cx="71271" cy="712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Flowchart: Delay 47">
                  <a:extLst>
                    <a:ext uri="{FF2B5EF4-FFF2-40B4-BE49-F238E27FC236}">
                      <a16:creationId xmlns:a16="http://schemas.microsoft.com/office/drawing/2014/main" id="{1A37C076-25FD-85DE-1E79-03D0300C9A26}"/>
                    </a:ext>
                  </a:extLst>
                </p:cNvPr>
                <p:cNvSpPr/>
                <p:nvPr>
                  <p:custDataLst>
                    <p:tags r:id="rId65"/>
                  </p:custDataLst>
                </p:nvPr>
              </p:nvSpPr>
              <p:spPr>
                <a:xfrm rot="16200000">
                  <a:off x="1085466" y="2380355"/>
                  <a:ext cx="112049" cy="116151"/>
                </a:xfrm>
                <a:prstGeom prst="flowChartDelay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646F50F-CB3E-F9C7-5A71-4F473484DD5A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66"/>
                  </p:custDataLst>
                </p:nvPr>
              </p:nvSpPr>
              <p:spPr>
                <a:xfrm>
                  <a:off x="1202116" y="2306827"/>
                  <a:ext cx="71271" cy="712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Flowchart: Delay 49">
                  <a:extLst>
                    <a:ext uri="{FF2B5EF4-FFF2-40B4-BE49-F238E27FC236}">
                      <a16:creationId xmlns:a16="http://schemas.microsoft.com/office/drawing/2014/main" id="{ACCFFBDB-AA9A-25F3-7EF0-89A2FE571A39}"/>
                    </a:ext>
                  </a:extLst>
                </p:cNvPr>
                <p:cNvSpPr/>
                <p:nvPr>
                  <p:custDataLst>
                    <p:tags r:id="rId67"/>
                  </p:custDataLst>
                </p:nvPr>
              </p:nvSpPr>
              <p:spPr>
                <a:xfrm rot="16200000">
                  <a:off x="1181727" y="2380355"/>
                  <a:ext cx="112050" cy="116150"/>
                </a:xfrm>
                <a:prstGeom prst="flowChartDelay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0686B-C85C-DA16-7AF4-18A6B29A4EAA}"/>
                  </a:ext>
                </a:extLst>
              </p:cNvPr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8037464" y="10536468"/>
                <a:ext cx="1974678" cy="311791"/>
              </a:xfrm>
              <a:prstGeom prst="roundRect">
                <a:avLst/>
              </a:prstGeom>
              <a:solidFill>
                <a:srgbClr val="6E6259"/>
              </a:solidFill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861924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kern="0">
                    <a:solidFill>
                      <a:srgbClr val="FFFFFF"/>
                    </a:solidFill>
                    <a:latin typeface="+mn-lt"/>
                  </a:rPr>
                  <a:t>   Push to Face-to-Face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EAC94B1-FAE9-C6CD-A8F4-D96F93B83C34}"/>
                  </a:ext>
                </a:extLst>
              </p:cNvPr>
              <p:cNvGrpSpPr/>
              <p:nvPr>
                <p:custDataLst>
                  <p:tags r:id="rId56"/>
                </p:custDataLst>
              </p:nvPr>
            </p:nvGrpSpPr>
            <p:grpSpPr>
              <a:xfrm>
                <a:off x="8140593" y="10582087"/>
                <a:ext cx="212412" cy="187628"/>
                <a:chOff x="3315014" y="4165168"/>
                <a:chExt cx="212412" cy="187628"/>
              </a:xfrm>
              <a:solidFill>
                <a:srgbClr val="6E6259"/>
              </a:solidFill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FEFED89-5CC4-1FF0-CB28-9B2536EDE7A8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60"/>
                  </p:custDataLst>
                </p:nvPr>
              </p:nvSpPr>
              <p:spPr>
                <a:xfrm>
                  <a:off x="3337454" y="4165168"/>
                  <a:ext cx="71271" cy="712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Flowchart: Delay 43">
                  <a:extLst>
                    <a:ext uri="{FF2B5EF4-FFF2-40B4-BE49-F238E27FC236}">
                      <a16:creationId xmlns:a16="http://schemas.microsoft.com/office/drawing/2014/main" id="{E5B4E8A4-862E-76A4-B2B6-B2623E83F908}"/>
                    </a:ext>
                  </a:extLst>
                </p:cNvPr>
                <p:cNvSpPr/>
                <p:nvPr>
                  <p:custDataLst>
                    <p:tags r:id="rId61"/>
                  </p:custDataLst>
                </p:nvPr>
              </p:nvSpPr>
              <p:spPr>
                <a:xfrm rot="16200000">
                  <a:off x="3317065" y="4238696"/>
                  <a:ext cx="112049" cy="116151"/>
                </a:xfrm>
                <a:prstGeom prst="flowChartDelay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B9FDD4C-E151-9B48-8CC0-59C3815437C2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62"/>
                  </p:custDataLst>
                </p:nvPr>
              </p:nvSpPr>
              <p:spPr>
                <a:xfrm>
                  <a:off x="3433715" y="4165168"/>
                  <a:ext cx="71271" cy="712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" name="Flowchart: Delay 45">
                  <a:extLst>
                    <a:ext uri="{FF2B5EF4-FFF2-40B4-BE49-F238E27FC236}">
                      <a16:creationId xmlns:a16="http://schemas.microsoft.com/office/drawing/2014/main" id="{601EAB8F-0B87-093E-7C0B-BE23D0F185AB}"/>
                    </a:ext>
                  </a:extLst>
                </p:cNvPr>
                <p:cNvSpPr/>
                <p:nvPr>
                  <p:custDataLst>
                    <p:tags r:id="rId63"/>
                  </p:custDataLst>
                </p:nvPr>
              </p:nvSpPr>
              <p:spPr>
                <a:xfrm rot="16200000">
                  <a:off x="3413326" y="4238696"/>
                  <a:ext cx="112050" cy="116150"/>
                </a:xfrm>
                <a:prstGeom prst="flowChartDelay">
                  <a:avLst/>
                </a:prstGeom>
                <a:grpFill/>
                <a:ln w="31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kern="0">
                    <a:solidFill>
                      <a:srgbClr val="6E6259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D46D54F-8080-53C6-3FDA-859BA19A46A1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57"/>
                </p:custDataLst>
              </p:nvPr>
            </p:nvGrpSpPr>
            <p:grpSpPr>
              <a:xfrm>
                <a:off x="6100067" y="10595105"/>
                <a:ext cx="228600" cy="204780"/>
                <a:chOff x="3302314" y="2296489"/>
                <a:chExt cx="259826" cy="232752"/>
              </a:xfrm>
            </p:grpSpPr>
            <p:sp>
              <p:nvSpPr>
                <p:cNvPr id="41" name="Freeform 67">
                  <a:extLst>
                    <a:ext uri="{FF2B5EF4-FFF2-40B4-BE49-F238E27FC236}">
                      <a16:creationId xmlns:a16="http://schemas.microsoft.com/office/drawing/2014/main" id="{9C8563DA-CC75-E172-B10A-C26DEDB1403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3302314" y="2296489"/>
                  <a:ext cx="237813" cy="232752"/>
                </a:xfrm>
                <a:custGeom>
                  <a:avLst/>
                  <a:gdLst/>
                  <a:ahLst/>
                  <a:cxnLst>
                    <a:cxn ang="0">
                      <a:pos x="175" y="29"/>
                    </a:cxn>
                    <a:cxn ang="0">
                      <a:pos x="175" y="174"/>
                    </a:cxn>
                    <a:cxn ang="0">
                      <a:pos x="30" y="174"/>
                    </a:cxn>
                    <a:cxn ang="0">
                      <a:pos x="30" y="29"/>
                    </a:cxn>
                    <a:cxn ang="0">
                      <a:pos x="32" y="48"/>
                    </a:cxn>
                    <a:cxn ang="0">
                      <a:pos x="65" y="34"/>
                    </a:cxn>
                    <a:cxn ang="0">
                      <a:pos x="40" y="39"/>
                    </a:cxn>
                    <a:cxn ang="0">
                      <a:pos x="129" y="17"/>
                    </a:cxn>
                    <a:cxn ang="0">
                      <a:pos x="144" y="44"/>
                    </a:cxn>
                    <a:cxn ang="0">
                      <a:pos x="165" y="39"/>
                    </a:cxn>
                    <a:cxn ang="0">
                      <a:pos x="179" y="57"/>
                    </a:cxn>
                    <a:cxn ang="0">
                      <a:pos x="155" y="98"/>
                    </a:cxn>
                    <a:cxn ang="0">
                      <a:pos x="179" y="57"/>
                    </a:cxn>
                    <a:cxn ang="0">
                      <a:pos x="155" y="105"/>
                    </a:cxn>
                    <a:cxn ang="0">
                      <a:pos x="179" y="147"/>
                    </a:cxn>
                    <a:cxn ang="0">
                      <a:pos x="173" y="156"/>
                    </a:cxn>
                    <a:cxn ang="0">
                      <a:pos x="140" y="170"/>
                    </a:cxn>
                    <a:cxn ang="0">
                      <a:pos x="165" y="164"/>
                    </a:cxn>
                    <a:cxn ang="0">
                      <a:pos x="76" y="186"/>
                    </a:cxn>
                    <a:cxn ang="0">
                      <a:pos x="60" y="160"/>
                    </a:cxn>
                    <a:cxn ang="0">
                      <a:pos x="40" y="164"/>
                    </a:cxn>
                    <a:cxn ang="0">
                      <a:pos x="26" y="147"/>
                    </a:cxn>
                    <a:cxn ang="0">
                      <a:pos x="50" y="105"/>
                    </a:cxn>
                    <a:cxn ang="0">
                      <a:pos x="26" y="147"/>
                    </a:cxn>
                    <a:cxn ang="0">
                      <a:pos x="50" y="98"/>
                    </a:cxn>
                    <a:cxn ang="0">
                      <a:pos x="26" y="57"/>
                    </a:cxn>
                    <a:cxn ang="0">
                      <a:pos x="115" y="14"/>
                    </a:cxn>
                    <a:cxn ang="0">
                      <a:pos x="106" y="42"/>
                    </a:cxn>
                    <a:cxn ang="0">
                      <a:pos x="134" y="37"/>
                    </a:cxn>
                    <a:cxn ang="0">
                      <a:pos x="99" y="13"/>
                    </a:cxn>
                    <a:cxn ang="0">
                      <a:pos x="71" y="37"/>
                    </a:cxn>
                    <a:cxn ang="0">
                      <a:pos x="99" y="42"/>
                    </a:cxn>
                    <a:cxn ang="0">
                      <a:pos x="89" y="189"/>
                    </a:cxn>
                    <a:cxn ang="0">
                      <a:pos x="99" y="161"/>
                    </a:cxn>
                    <a:cxn ang="0">
                      <a:pos x="71" y="167"/>
                    </a:cxn>
                    <a:cxn ang="0">
                      <a:pos x="106" y="190"/>
                    </a:cxn>
                    <a:cxn ang="0">
                      <a:pos x="134" y="167"/>
                    </a:cxn>
                    <a:cxn ang="0">
                      <a:pos x="106" y="161"/>
                    </a:cxn>
                    <a:cxn ang="0">
                      <a:pos x="57" y="98"/>
                    </a:cxn>
                    <a:cxn ang="0">
                      <a:pos x="99" y="49"/>
                    </a:cxn>
                    <a:cxn ang="0">
                      <a:pos x="57" y="98"/>
                    </a:cxn>
                    <a:cxn ang="0">
                      <a:pos x="148" y="98"/>
                    </a:cxn>
                    <a:cxn ang="0">
                      <a:pos x="106" y="49"/>
                    </a:cxn>
                    <a:cxn ang="0">
                      <a:pos x="148" y="105"/>
                    </a:cxn>
                    <a:cxn ang="0">
                      <a:pos x="106" y="154"/>
                    </a:cxn>
                    <a:cxn ang="0">
                      <a:pos x="148" y="105"/>
                    </a:cxn>
                    <a:cxn ang="0">
                      <a:pos x="57" y="105"/>
                    </a:cxn>
                    <a:cxn ang="0">
                      <a:pos x="99" y="154"/>
                    </a:cxn>
                  </a:cxnLst>
                  <a:rect l="0" t="0" r="r" b="b"/>
                  <a:pathLst>
                    <a:path w="206" h="205">
                      <a:moveTo>
                        <a:pt x="102" y="0"/>
                      </a:moveTo>
                      <a:cubicBezTo>
                        <a:pt x="131" y="0"/>
                        <a:pt x="156" y="10"/>
                        <a:pt x="175" y="29"/>
                      </a:cubicBezTo>
                      <a:cubicBezTo>
                        <a:pt x="193" y="47"/>
                        <a:pt x="205" y="74"/>
                        <a:pt x="205" y="102"/>
                      </a:cubicBezTo>
                      <a:cubicBezTo>
                        <a:pt x="205" y="130"/>
                        <a:pt x="193" y="156"/>
                        <a:pt x="175" y="174"/>
                      </a:cubicBezTo>
                      <a:cubicBezTo>
                        <a:pt x="156" y="193"/>
                        <a:pt x="130" y="204"/>
                        <a:pt x="102" y="204"/>
                      </a:cubicBezTo>
                      <a:cubicBezTo>
                        <a:pt x="73" y="204"/>
                        <a:pt x="48" y="192"/>
                        <a:pt x="30" y="174"/>
                      </a:cubicBezTo>
                      <a:cubicBezTo>
                        <a:pt x="11" y="155"/>
                        <a:pt x="0" y="130"/>
                        <a:pt x="0" y="102"/>
                      </a:cubicBezTo>
                      <a:cubicBezTo>
                        <a:pt x="0" y="74"/>
                        <a:pt x="11" y="48"/>
                        <a:pt x="30" y="29"/>
                      </a:cubicBezTo>
                      <a:cubicBezTo>
                        <a:pt x="49" y="11"/>
                        <a:pt x="74" y="0"/>
                        <a:pt x="102" y="0"/>
                      </a:cubicBezTo>
                      <a:close/>
                      <a:moveTo>
                        <a:pt x="32" y="48"/>
                      </a:moveTo>
                      <a:cubicBezTo>
                        <a:pt x="40" y="46"/>
                        <a:pt x="49" y="45"/>
                        <a:pt x="60" y="44"/>
                      </a:cubicBezTo>
                      <a:cubicBezTo>
                        <a:pt x="62" y="40"/>
                        <a:pt x="63" y="37"/>
                        <a:pt x="65" y="34"/>
                      </a:cubicBezTo>
                      <a:cubicBezTo>
                        <a:pt x="68" y="27"/>
                        <a:pt x="72" y="22"/>
                        <a:pt x="76" y="17"/>
                      </a:cubicBezTo>
                      <a:cubicBezTo>
                        <a:pt x="62" y="22"/>
                        <a:pt x="50" y="29"/>
                        <a:pt x="40" y="39"/>
                      </a:cubicBezTo>
                      <a:cubicBezTo>
                        <a:pt x="37" y="42"/>
                        <a:pt x="34" y="45"/>
                        <a:pt x="32" y="48"/>
                      </a:cubicBezTo>
                      <a:close/>
                      <a:moveTo>
                        <a:pt x="129" y="17"/>
                      </a:moveTo>
                      <a:cubicBezTo>
                        <a:pt x="133" y="22"/>
                        <a:pt x="136" y="27"/>
                        <a:pt x="140" y="34"/>
                      </a:cubicBezTo>
                      <a:cubicBezTo>
                        <a:pt x="141" y="37"/>
                        <a:pt x="143" y="40"/>
                        <a:pt x="144" y="44"/>
                      </a:cubicBezTo>
                      <a:cubicBezTo>
                        <a:pt x="155" y="45"/>
                        <a:pt x="165" y="46"/>
                        <a:pt x="173" y="48"/>
                      </a:cubicBezTo>
                      <a:cubicBezTo>
                        <a:pt x="170" y="45"/>
                        <a:pt x="168" y="42"/>
                        <a:pt x="165" y="39"/>
                      </a:cubicBezTo>
                      <a:cubicBezTo>
                        <a:pt x="155" y="29"/>
                        <a:pt x="143" y="22"/>
                        <a:pt x="129" y="17"/>
                      </a:cubicBezTo>
                      <a:close/>
                      <a:moveTo>
                        <a:pt x="179" y="57"/>
                      </a:moveTo>
                      <a:cubicBezTo>
                        <a:pt x="173" y="54"/>
                        <a:pt x="161" y="52"/>
                        <a:pt x="147" y="51"/>
                      </a:cubicBezTo>
                      <a:cubicBezTo>
                        <a:pt x="152" y="65"/>
                        <a:pt x="155" y="81"/>
                        <a:pt x="155" y="98"/>
                      </a:cubicBezTo>
                      <a:lnTo>
                        <a:pt x="191" y="98"/>
                      </a:lnTo>
                      <a:cubicBezTo>
                        <a:pt x="190" y="83"/>
                        <a:pt x="186" y="69"/>
                        <a:pt x="179" y="57"/>
                      </a:cubicBezTo>
                      <a:close/>
                      <a:moveTo>
                        <a:pt x="191" y="105"/>
                      </a:moveTo>
                      <a:lnTo>
                        <a:pt x="155" y="105"/>
                      </a:lnTo>
                      <a:cubicBezTo>
                        <a:pt x="154" y="122"/>
                        <a:pt x="152" y="139"/>
                        <a:pt x="147" y="153"/>
                      </a:cubicBezTo>
                      <a:cubicBezTo>
                        <a:pt x="161" y="151"/>
                        <a:pt x="173" y="149"/>
                        <a:pt x="179" y="147"/>
                      </a:cubicBezTo>
                      <a:cubicBezTo>
                        <a:pt x="186" y="135"/>
                        <a:pt x="190" y="120"/>
                        <a:pt x="191" y="105"/>
                      </a:cubicBezTo>
                      <a:close/>
                      <a:moveTo>
                        <a:pt x="173" y="156"/>
                      </a:moveTo>
                      <a:cubicBezTo>
                        <a:pt x="165" y="157"/>
                        <a:pt x="155" y="159"/>
                        <a:pt x="144" y="160"/>
                      </a:cubicBezTo>
                      <a:cubicBezTo>
                        <a:pt x="143" y="163"/>
                        <a:pt x="141" y="167"/>
                        <a:pt x="140" y="170"/>
                      </a:cubicBezTo>
                      <a:cubicBezTo>
                        <a:pt x="136" y="176"/>
                        <a:pt x="133" y="182"/>
                        <a:pt x="129" y="186"/>
                      </a:cubicBezTo>
                      <a:cubicBezTo>
                        <a:pt x="143" y="182"/>
                        <a:pt x="155" y="174"/>
                        <a:pt x="165" y="164"/>
                      </a:cubicBezTo>
                      <a:cubicBezTo>
                        <a:pt x="168" y="162"/>
                        <a:pt x="170" y="159"/>
                        <a:pt x="173" y="156"/>
                      </a:cubicBezTo>
                      <a:close/>
                      <a:moveTo>
                        <a:pt x="76" y="186"/>
                      </a:moveTo>
                      <a:cubicBezTo>
                        <a:pt x="72" y="182"/>
                        <a:pt x="68" y="176"/>
                        <a:pt x="65" y="170"/>
                      </a:cubicBezTo>
                      <a:cubicBezTo>
                        <a:pt x="63" y="167"/>
                        <a:pt x="62" y="163"/>
                        <a:pt x="60" y="160"/>
                      </a:cubicBezTo>
                      <a:cubicBezTo>
                        <a:pt x="49" y="159"/>
                        <a:pt x="40" y="157"/>
                        <a:pt x="32" y="156"/>
                      </a:cubicBezTo>
                      <a:cubicBezTo>
                        <a:pt x="34" y="159"/>
                        <a:pt x="37" y="162"/>
                        <a:pt x="40" y="164"/>
                      </a:cubicBezTo>
                      <a:cubicBezTo>
                        <a:pt x="50" y="174"/>
                        <a:pt x="62" y="182"/>
                        <a:pt x="76" y="186"/>
                      </a:cubicBezTo>
                      <a:close/>
                      <a:moveTo>
                        <a:pt x="26" y="147"/>
                      </a:moveTo>
                      <a:cubicBezTo>
                        <a:pt x="32" y="149"/>
                        <a:pt x="43" y="151"/>
                        <a:pt x="58" y="153"/>
                      </a:cubicBezTo>
                      <a:cubicBezTo>
                        <a:pt x="53" y="139"/>
                        <a:pt x="50" y="122"/>
                        <a:pt x="50" y="105"/>
                      </a:cubicBezTo>
                      <a:lnTo>
                        <a:pt x="14" y="105"/>
                      </a:lnTo>
                      <a:cubicBezTo>
                        <a:pt x="15" y="120"/>
                        <a:pt x="19" y="135"/>
                        <a:pt x="26" y="147"/>
                      </a:cubicBezTo>
                      <a:close/>
                      <a:moveTo>
                        <a:pt x="14" y="98"/>
                      </a:moveTo>
                      <a:lnTo>
                        <a:pt x="50" y="98"/>
                      </a:lnTo>
                      <a:cubicBezTo>
                        <a:pt x="50" y="81"/>
                        <a:pt x="53" y="65"/>
                        <a:pt x="58" y="51"/>
                      </a:cubicBezTo>
                      <a:cubicBezTo>
                        <a:pt x="43" y="52"/>
                        <a:pt x="32" y="54"/>
                        <a:pt x="26" y="57"/>
                      </a:cubicBezTo>
                      <a:cubicBezTo>
                        <a:pt x="19" y="69"/>
                        <a:pt x="15" y="83"/>
                        <a:pt x="14" y="98"/>
                      </a:cubicBezTo>
                      <a:close/>
                      <a:moveTo>
                        <a:pt x="115" y="14"/>
                      </a:moveTo>
                      <a:cubicBezTo>
                        <a:pt x="112" y="14"/>
                        <a:pt x="109" y="14"/>
                        <a:pt x="106" y="13"/>
                      </a:cubicBezTo>
                      <a:lnTo>
                        <a:pt x="106" y="42"/>
                      </a:lnTo>
                      <a:cubicBezTo>
                        <a:pt x="116" y="42"/>
                        <a:pt x="127" y="43"/>
                        <a:pt x="137" y="43"/>
                      </a:cubicBezTo>
                      <a:cubicBezTo>
                        <a:pt x="136" y="41"/>
                        <a:pt x="135" y="39"/>
                        <a:pt x="134" y="37"/>
                      </a:cubicBezTo>
                      <a:cubicBezTo>
                        <a:pt x="128" y="27"/>
                        <a:pt x="122" y="19"/>
                        <a:pt x="115" y="14"/>
                      </a:cubicBezTo>
                      <a:close/>
                      <a:moveTo>
                        <a:pt x="99" y="13"/>
                      </a:moveTo>
                      <a:cubicBezTo>
                        <a:pt x="96" y="14"/>
                        <a:pt x="92" y="14"/>
                        <a:pt x="89" y="14"/>
                      </a:cubicBezTo>
                      <a:cubicBezTo>
                        <a:pt x="83" y="19"/>
                        <a:pt x="76" y="27"/>
                        <a:pt x="71" y="37"/>
                      </a:cubicBezTo>
                      <a:cubicBezTo>
                        <a:pt x="70" y="39"/>
                        <a:pt x="69" y="41"/>
                        <a:pt x="68" y="43"/>
                      </a:cubicBezTo>
                      <a:cubicBezTo>
                        <a:pt x="78" y="43"/>
                        <a:pt x="88" y="42"/>
                        <a:pt x="99" y="42"/>
                      </a:cubicBezTo>
                      <a:lnTo>
                        <a:pt x="99" y="13"/>
                      </a:lnTo>
                      <a:close/>
                      <a:moveTo>
                        <a:pt x="89" y="189"/>
                      </a:moveTo>
                      <a:cubicBezTo>
                        <a:pt x="92" y="190"/>
                        <a:pt x="96" y="190"/>
                        <a:pt x="99" y="190"/>
                      </a:cubicBezTo>
                      <a:lnTo>
                        <a:pt x="99" y="161"/>
                      </a:lnTo>
                      <a:cubicBezTo>
                        <a:pt x="88" y="161"/>
                        <a:pt x="78" y="161"/>
                        <a:pt x="68" y="160"/>
                      </a:cubicBezTo>
                      <a:cubicBezTo>
                        <a:pt x="69" y="163"/>
                        <a:pt x="70" y="165"/>
                        <a:pt x="71" y="167"/>
                      </a:cubicBezTo>
                      <a:cubicBezTo>
                        <a:pt x="76" y="177"/>
                        <a:pt x="83" y="185"/>
                        <a:pt x="89" y="189"/>
                      </a:cubicBezTo>
                      <a:close/>
                      <a:moveTo>
                        <a:pt x="106" y="190"/>
                      </a:moveTo>
                      <a:cubicBezTo>
                        <a:pt x="109" y="190"/>
                        <a:pt x="112" y="190"/>
                        <a:pt x="115" y="189"/>
                      </a:cubicBezTo>
                      <a:cubicBezTo>
                        <a:pt x="122" y="185"/>
                        <a:pt x="128" y="177"/>
                        <a:pt x="134" y="167"/>
                      </a:cubicBezTo>
                      <a:cubicBezTo>
                        <a:pt x="135" y="165"/>
                        <a:pt x="136" y="163"/>
                        <a:pt x="137" y="160"/>
                      </a:cubicBezTo>
                      <a:cubicBezTo>
                        <a:pt x="127" y="161"/>
                        <a:pt x="116" y="161"/>
                        <a:pt x="106" y="161"/>
                      </a:cubicBezTo>
                      <a:lnTo>
                        <a:pt x="106" y="190"/>
                      </a:lnTo>
                      <a:close/>
                      <a:moveTo>
                        <a:pt x="57" y="98"/>
                      </a:moveTo>
                      <a:lnTo>
                        <a:pt x="99" y="98"/>
                      </a:lnTo>
                      <a:lnTo>
                        <a:pt x="99" y="49"/>
                      </a:lnTo>
                      <a:cubicBezTo>
                        <a:pt x="87" y="49"/>
                        <a:pt x="76" y="50"/>
                        <a:pt x="65" y="50"/>
                      </a:cubicBezTo>
                      <a:cubicBezTo>
                        <a:pt x="60" y="64"/>
                        <a:pt x="57" y="81"/>
                        <a:pt x="57" y="98"/>
                      </a:cubicBezTo>
                      <a:close/>
                      <a:moveTo>
                        <a:pt x="106" y="98"/>
                      </a:moveTo>
                      <a:lnTo>
                        <a:pt x="148" y="98"/>
                      </a:lnTo>
                      <a:cubicBezTo>
                        <a:pt x="148" y="81"/>
                        <a:pt x="144" y="64"/>
                        <a:pt x="139" y="50"/>
                      </a:cubicBezTo>
                      <a:cubicBezTo>
                        <a:pt x="129" y="50"/>
                        <a:pt x="117" y="49"/>
                        <a:pt x="106" y="49"/>
                      </a:cubicBezTo>
                      <a:lnTo>
                        <a:pt x="106" y="98"/>
                      </a:lnTo>
                      <a:close/>
                      <a:moveTo>
                        <a:pt x="148" y="105"/>
                      </a:moveTo>
                      <a:lnTo>
                        <a:pt x="106" y="105"/>
                      </a:lnTo>
                      <a:lnTo>
                        <a:pt x="106" y="154"/>
                      </a:lnTo>
                      <a:cubicBezTo>
                        <a:pt x="117" y="154"/>
                        <a:pt x="129" y="154"/>
                        <a:pt x="139" y="153"/>
                      </a:cubicBezTo>
                      <a:cubicBezTo>
                        <a:pt x="144" y="139"/>
                        <a:pt x="148" y="123"/>
                        <a:pt x="148" y="105"/>
                      </a:cubicBezTo>
                      <a:close/>
                      <a:moveTo>
                        <a:pt x="99" y="105"/>
                      </a:moveTo>
                      <a:lnTo>
                        <a:pt x="57" y="105"/>
                      </a:lnTo>
                      <a:cubicBezTo>
                        <a:pt x="57" y="123"/>
                        <a:pt x="60" y="139"/>
                        <a:pt x="65" y="153"/>
                      </a:cubicBezTo>
                      <a:cubicBezTo>
                        <a:pt x="76" y="154"/>
                        <a:pt x="87" y="154"/>
                        <a:pt x="99" y="154"/>
                      </a:cubicBezTo>
                      <a:lnTo>
                        <a:pt x="99" y="105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bevel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42" name="Freeform 19">
                  <a:extLst>
                    <a:ext uri="{FF2B5EF4-FFF2-40B4-BE49-F238E27FC236}">
                      <a16:creationId xmlns:a16="http://schemas.microsoft.com/office/drawing/2014/main" id="{A878A4D0-6DC6-7584-B142-32BC3C6AEAA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3421220" y="2388321"/>
                  <a:ext cx="140920" cy="1409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4" y="62"/>
                    </a:cxn>
                    <a:cxn ang="0">
                      <a:pos x="121" y="97"/>
                    </a:cxn>
                    <a:cxn ang="0">
                      <a:pos x="174" y="150"/>
                    </a:cxn>
                    <a:cxn ang="0">
                      <a:pos x="149" y="175"/>
                    </a:cxn>
                    <a:cxn ang="0">
                      <a:pos x="96" y="122"/>
                    </a:cxn>
                    <a:cxn ang="0">
                      <a:pos x="62" y="18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5" h="186">
                      <a:moveTo>
                        <a:pt x="0" y="0"/>
                      </a:moveTo>
                      <a:lnTo>
                        <a:pt x="184" y="62"/>
                      </a:lnTo>
                      <a:lnTo>
                        <a:pt x="121" y="97"/>
                      </a:lnTo>
                      <a:lnTo>
                        <a:pt x="174" y="150"/>
                      </a:lnTo>
                      <a:lnTo>
                        <a:pt x="149" y="175"/>
                      </a:lnTo>
                      <a:lnTo>
                        <a:pt x="96" y="122"/>
                      </a:lnTo>
                      <a:lnTo>
                        <a:pt x="62" y="18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E6259"/>
                  </a:solidFill>
                  <a:bevel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861924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kern="0">
                    <a:solidFill>
                      <a:srgbClr val="653165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6679F5F-BAD4-1FB0-9AE1-B2463DA56F02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6472587" y="5316029"/>
              <a:ext cx="680890" cy="681487"/>
              <a:chOff x="1125766" y="3284113"/>
              <a:chExt cx="730880" cy="73088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AF9510F-7F0E-1E05-A827-175EF07757F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125766" y="3284113"/>
                <a:ext cx="730880" cy="7308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3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Roboto"/>
                </a:endParaRPr>
              </a:p>
            </p:txBody>
          </p:sp>
          <p:grpSp>
            <p:nvGrpSpPr>
              <p:cNvPr id="63" name="Graphic 825">
                <a:extLst>
                  <a:ext uri="{FF2B5EF4-FFF2-40B4-BE49-F238E27FC236}">
                    <a16:creationId xmlns:a16="http://schemas.microsoft.com/office/drawing/2014/main" id="{05293C99-3EED-61AB-6353-F3DB5479927A}"/>
                  </a:ext>
                </a:extLst>
              </p:cNvPr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1321743" y="3416696"/>
                <a:ext cx="343772" cy="453576"/>
                <a:chOff x="10407443" y="5835063"/>
                <a:chExt cx="250792" cy="330898"/>
              </a:xfrm>
              <a:solidFill>
                <a:srgbClr val="EC712E"/>
              </a:solidFill>
            </p:grpSpPr>
            <p:sp>
              <p:nvSpPr>
                <p:cNvPr id="64" name="Freeform: Shape 863">
                  <a:extLst>
                    <a:ext uri="{FF2B5EF4-FFF2-40B4-BE49-F238E27FC236}">
                      <a16:creationId xmlns:a16="http://schemas.microsoft.com/office/drawing/2014/main" id="{FA661D22-A500-2EC1-5926-F2B8DE42CE09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0407443" y="5835063"/>
                  <a:ext cx="218312" cy="295465"/>
                </a:xfrm>
                <a:custGeom>
                  <a:avLst/>
                  <a:gdLst>
                    <a:gd name="connsiteX0" fmla="*/ 188690 w 218312"/>
                    <a:gd name="connsiteY0" fmla="*/ 295466 h 295465"/>
                    <a:gd name="connsiteX1" fmla="*/ 29623 w 218312"/>
                    <a:gd name="connsiteY1" fmla="*/ 295466 h 295465"/>
                    <a:gd name="connsiteX2" fmla="*/ 0 w 218312"/>
                    <a:gd name="connsiteY2" fmla="*/ 266891 h 295465"/>
                    <a:gd name="connsiteX3" fmla="*/ 0 w 218312"/>
                    <a:gd name="connsiteY3" fmla="*/ 236411 h 295465"/>
                    <a:gd name="connsiteX4" fmla="*/ 7144 w 218312"/>
                    <a:gd name="connsiteY4" fmla="*/ 229267 h 295465"/>
                    <a:gd name="connsiteX5" fmla="*/ 14288 w 218312"/>
                    <a:gd name="connsiteY5" fmla="*/ 236411 h 295465"/>
                    <a:gd name="connsiteX6" fmla="*/ 14288 w 218312"/>
                    <a:gd name="connsiteY6" fmla="*/ 266891 h 295465"/>
                    <a:gd name="connsiteX7" fmla="*/ 29623 w 218312"/>
                    <a:gd name="connsiteY7" fmla="*/ 281178 h 295465"/>
                    <a:gd name="connsiteX8" fmla="*/ 188690 w 218312"/>
                    <a:gd name="connsiteY8" fmla="*/ 281178 h 295465"/>
                    <a:gd name="connsiteX9" fmla="*/ 204025 w 218312"/>
                    <a:gd name="connsiteY9" fmla="*/ 266891 h 295465"/>
                    <a:gd name="connsiteX10" fmla="*/ 204025 w 218312"/>
                    <a:gd name="connsiteY10" fmla="*/ 28575 h 295465"/>
                    <a:gd name="connsiteX11" fmla="*/ 188690 w 218312"/>
                    <a:gd name="connsiteY11" fmla="*/ 14288 h 295465"/>
                    <a:gd name="connsiteX12" fmla="*/ 68675 w 218312"/>
                    <a:gd name="connsiteY12" fmla="*/ 14288 h 295465"/>
                    <a:gd name="connsiteX13" fmla="*/ 14288 w 218312"/>
                    <a:gd name="connsiteY13" fmla="*/ 67437 h 295465"/>
                    <a:gd name="connsiteX14" fmla="*/ 14288 w 218312"/>
                    <a:gd name="connsiteY14" fmla="*/ 207264 h 295465"/>
                    <a:gd name="connsiteX15" fmla="*/ 7144 w 218312"/>
                    <a:gd name="connsiteY15" fmla="*/ 214408 h 295465"/>
                    <a:gd name="connsiteX16" fmla="*/ 0 w 218312"/>
                    <a:gd name="connsiteY16" fmla="*/ 207264 h 295465"/>
                    <a:gd name="connsiteX17" fmla="*/ 0 w 218312"/>
                    <a:gd name="connsiteY17" fmla="*/ 64389 h 295465"/>
                    <a:gd name="connsiteX18" fmla="*/ 2191 w 218312"/>
                    <a:gd name="connsiteY18" fmla="*/ 59245 h 295465"/>
                    <a:gd name="connsiteX19" fmla="*/ 60864 w 218312"/>
                    <a:gd name="connsiteY19" fmla="*/ 2000 h 295465"/>
                    <a:gd name="connsiteX20" fmla="*/ 65817 w 218312"/>
                    <a:gd name="connsiteY20" fmla="*/ 0 h 295465"/>
                    <a:gd name="connsiteX21" fmla="*/ 188690 w 218312"/>
                    <a:gd name="connsiteY21" fmla="*/ 0 h 295465"/>
                    <a:gd name="connsiteX22" fmla="*/ 218312 w 218312"/>
                    <a:gd name="connsiteY22" fmla="*/ 28575 h 295465"/>
                    <a:gd name="connsiteX23" fmla="*/ 218312 w 218312"/>
                    <a:gd name="connsiteY23" fmla="*/ 266891 h 295465"/>
                    <a:gd name="connsiteX24" fmla="*/ 188690 w 218312"/>
                    <a:gd name="connsiteY24" fmla="*/ 295466 h 29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8312" h="295465">
                      <a:moveTo>
                        <a:pt x="188690" y="295466"/>
                      </a:moveTo>
                      <a:lnTo>
                        <a:pt x="29623" y="295466"/>
                      </a:lnTo>
                      <a:cubicBezTo>
                        <a:pt x="13335" y="295466"/>
                        <a:pt x="0" y="282607"/>
                        <a:pt x="0" y="266891"/>
                      </a:cubicBezTo>
                      <a:lnTo>
                        <a:pt x="0" y="236411"/>
                      </a:lnTo>
                      <a:cubicBezTo>
                        <a:pt x="0" y="232505"/>
                        <a:pt x="3238" y="229267"/>
                        <a:pt x="7144" y="229267"/>
                      </a:cubicBezTo>
                      <a:cubicBezTo>
                        <a:pt x="11049" y="229267"/>
                        <a:pt x="14288" y="232505"/>
                        <a:pt x="14288" y="236411"/>
                      </a:cubicBezTo>
                      <a:lnTo>
                        <a:pt x="14288" y="266891"/>
                      </a:lnTo>
                      <a:cubicBezTo>
                        <a:pt x="14288" y="274796"/>
                        <a:pt x="21145" y="281178"/>
                        <a:pt x="29623" y="281178"/>
                      </a:cubicBezTo>
                      <a:lnTo>
                        <a:pt x="188690" y="281178"/>
                      </a:lnTo>
                      <a:cubicBezTo>
                        <a:pt x="197167" y="281178"/>
                        <a:pt x="204025" y="274796"/>
                        <a:pt x="204025" y="266891"/>
                      </a:cubicBezTo>
                      <a:lnTo>
                        <a:pt x="204025" y="28575"/>
                      </a:lnTo>
                      <a:cubicBezTo>
                        <a:pt x="204025" y="20669"/>
                        <a:pt x="197167" y="14288"/>
                        <a:pt x="188690" y="14288"/>
                      </a:cubicBezTo>
                      <a:lnTo>
                        <a:pt x="68675" y="14288"/>
                      </a:lnTo>
                      <a:lnTo>
                        <a:pt x="14288" y="67437"/>
                      </a:lnTo>
                      <a:lnTo>
                        <a:pt x="14288" y="207264"/>
                      </a:lnTo>
                      <a:cubicBezTo>
                        <a:pt x="14288" y="211169"/>
                        <a:pt x="11049" y="214408"/>
                        <a:pt x="7144" y="214408"/>
                      </a:cubicBezTo>
                      <a:cubicBezTo>
                        <a:pt x="3238" y="214408"/>
                        <a:pt x="0" y="211169"/>
                        <a:pt x="0" y="207264"/>
                      </a:cubicBezTo>
                      <a:lnTo>
                        <a:pt x="0" y="64389"/>
                      </a:lnTo>
                      <a:cubicBezTo>
                        <a:pt x="0" y="62484"/>
                        <a:pt x="762" y="60579"/>
                        <a:pt x="2191" y="59245"/>
                      </a:cubicBezTo>
                      <a:lnTo>
                        <a:pt x="60864" y="2000"/>
                      </a:lnTo>
                      <a:cubicBezTo>
                        <a:pt x="62198" y="667"/>
                        <a:pt x="64008" y="0"/>
                        <a:pt x="65817" y="0"/>
                      </a:cubicBezTo>
                      <a:lnTo>
                        <a:pt x="188690" y="0"/>
                      </a:lnTo>
                      <a:cubicBezTo>
                        <a:pt x="204978" y="0"/>
                        <a:pt x="218312" y="12859"/>
                        <a:pt x="218312" y="28575"/>
                      </a:cubicBezTo>
                      <a:lnTo>
                        <a:pt x="218312" y="266891"/>
                      </a:lnTo>
                      <a:cubicBezTo>
                        <a:pt x="218312" y="282702"/>
                        <a:pt x="205074" y="295466"/>
                        <a:pt x="188690" y="2954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55565A"/>
                    </a:solidFill>
                    <a:latin typeface="Roboto"/>
                  </a:endParaRPr>
                </a:p>
              </p:txBody>
            </p:sp>
            <p:sp>
              <p:nvSpPr>
                <p:cNvPr id="65" name="Freeform: Shape 864">
                  <a:extLst>
                    <a:ext uri="{FF2B5EF4-FFF2-40B4-BE49-F238E27FC236}">
                      <a16:creationId xmlns:a16="http://schemas.microsoft.com/office/drawing/2014/main" id="{682EA4D1-D6F7-D0FE-38DE-9A602BE684C3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0407539" y="5835063"/>
                  <a:ext cx="72961" cy="74199"/>
                </a:xfrm>
                <a:custGeom>
                  <a:avLst/>
                  <a:gdLst>
                    <a:gd name="connsiteX0" fmla="*/ 43339 w 72961"/>
                    <a:gd name="connsiteY0" fmla="*/ 74200 h 74199"/>
                    <a:gd name="connsiteX1" fmla="*/ 7144 w 72961"/>
                    <a:gd name="connsiteY1" fmla="*/ 74200 h 74199"/>
                    <a:gd name="connsiteX2" fmla="*/ 0 w 72961"/>
                    <a:gd name="connsiteY2" fmla="*/ 67056 h 74199"/>
                    <a:gd name="connsiteX3" fmla="*/ 7144 w 72961"/>
                    <a:gd name="connsiteY3" fmla="*/ 59912 h 74199"/>
                    <a:gd name="connsiteX4" fmla="*/ 43339 w 72961"/>
                    <a:gd name="connsiteY4" fmla="*/ 59912 h 74199"/>
                    <a:gd name="connsiteX5" fmla="*/ 58674 w 72961"/>
                    <a:gd name="connsiteY5" fmla="*/ 44577 h 74199"/>
                    <a:gd name="connsiteX6" fmla="*/ 58674 w 72961"/>
                    <a:gd name="connsiteY6" fmla="*/ 7144 h 74199"/>
                    <a:gd name="connsiteX7" fmla="*/ 65817 w 72961"/>
                    <a:gd name="connsiteY7" fmla="*/ 0 h 74199"/>
                    <a:gd name="connsiteX8" fmla="*/ 72961 w 72961"/>
                    <a:gd name="connsiteY8" fmla="*/ 7144 h 74199"/>
                    <a:gd name="connsiteX9" fmla="*/ 72961 w 72961"/>
                    <a:gd name="connsiteY9" fmla="*/ 44577 h 74199"/>
                    <a:gd name="connsiteX10" fmla="*/ 43339 w 72961"/>
                    <a:gd name="connsiteY10" fmla="*/ 74200 h 74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961" h="74199">
                      <a:moveTo>
                        <a:pt x="43339" y="74200"/>
                      </a:moveTo>
                      <a:lnTo>
                        <a:pt x="7144" y="74200"/>
                      </a:lnTo>
                      <a:cubicBezTo>
                        <a:pt x="3238" y="74200"/>
                        <a:pt x="0" y="70961"/>
                        <a:pt x="0" y="67056"/>
                      </a:cubicBezTo>
                      <a:cubicBezTo>
                        <a:pt x="0" y="63151"/>
                        <a:pt x="3238" y="59912"/>
                        <a:pt x="7144" y="59912"/>
                      </a:cubicBezTo>
                      <a:lnTo>
                        <a:pt x="43339" y="59912"/>
                      </a:lnTo>
                      <a:cubicBezTo>
                        <a:pt x="51815" y="59912"/>
                        <a:pt x="58674" y="53054"/>
                        <a:pt x="58674" y="44577"/>
                      </a:cubicBezTo>
                      <a:lnTo>
                        <a:pt x="58674" y="7144"/>
                      </a:lnTo>
                      <a:cubicBezTo>
                        <a:pt x="58674" y="3239"/>
                        <a:pt x="61913" y="0"/>
                        <a:pt x="65817" y="0"/>
                      </a:cubicBezTo>
                      <a:cubicBezTo>
                        <a:pt x="69722" y="0"/>
                        <a:pt x="72961" y="3239"/>
                        <a:pt x="72961" y="7144"/>
                      </a:cubicBezTo>
                      <a:lnTo>
                        <a:pt x="72961" y="44577"/>
                      </a:lnTo>
                      <a:cubicBezTo>
                        <a:pt x="72866" y="60960"/>
                        <a:pt x="59626" y="74200"/>
                        <a:pt x="43339" y="74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55565A"/>
                    </a:solidFill>
                    <a:latin typeface="Roboto"/>
                  </a:endParaRPr>
                </a:p>
              </p:txBody>
            </p:sp>
            <p:sp>
              <p:nvSpPr>
                <p:cNvPr id="66" name="Freeform: Shape 866">
                  <a:extLst>
                    <a:ext uri="{FF2B5EF4-FFF2-40B4-BE49-F238E27FC236}">
                      <a16:creationId xmlns:a16="http://schemas.microsoft.com/office/drawing/2014/main" id="{137AAAA9-AB6C-67B1-8946-D2114C8A36B7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0611468" y="5857637"/>
                  <a:ext cx="46768" cy="58673"/>
                </a:xfrm>
                <a:custGeom>
                  <a:avLst/>
                  <a:gdLst>
                    <a:gd name="connsiteX0" fmla="*/ 39624 w 46768"/>
                    <a:gd name="connsiteY0" fmla="*/ 58674 h 58673"/>
                    <a:gd name="connsiteX1" fmla="*/ 32481 w 46768"/>
                    <a:gd name="connsiteY1" fmla="*/ 51530 h 58673"/>
                    <a:gd name="connsiteX2" fmla="*/ 32481 w 46768"/>
                    <a:gd name="connsiteY2" fmla="*/ 29623 h 58673"/>
                    <a:gd name="connsiteX3" fmla="*/ 17145 w 46768"/>
                    <a:gd name="connsiteY3" fmla="*/ 14288 h 58673"/>
                    <a:gd name="connsiteX4" fmla="*/ 7144 w 46768"/>
                    <a:gd name="connsiteY4" fmla="*/ 14288 h 58673"/>
                    <a:gd name="connsiteX5" fmla="*/ 0 w 46768"/>
                    <a:gd name="connsiteY5" fmla="*/ 7144 h 58673"/>
                    <a:gd name="connsiteX6" fmla="*/ 7144 w 46768"/>
                    <a:gd name="connsiteY6" fmla="*/ 0 h 58673"/>
                    <a:gd name="connsiteX7" fmla="*/ 17145 w 46768"/>
                    <a:gd name="connsiteY7" fmla="*/ 0 h 58673"/>
                    <a:gd name="connsiteX8" fmla="*/ 46768 w 46768"/>
                    <a:gd name="connsiteY8" fmla="*/ 29623 h 58673"/>
                    <a:gd name="connsiteX9" fmla="*/ 46768 w 46768"/>
                    <a:gd name="connsiteY9" fmla="*/ 51530 h 58673"/>
                    <a:gd name="connsiteX10" fmla="*/ 39624 w 46768"/>
                    <a:gd name="connsiteY10" fmla="*/ 58674 h 5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68" h="58673">
                      <a:moveTo>
                        <a:pt x="39624" y="58674"/>
                      </a:moveTo>
                      <a:cubicBezTo>
                        <a:pt x="35719" y="58674"/>
                        <a:pt x="32481" y="55435"/>
                        <a:pt x="32481" y="51530"/>
                      </a:cubicBezTo>
                      <a:lnTo>
                        <a:pt x="32481" y="29623"/>
                      </a:lnTo>
                      <a:cubicBezTo>
                        <a:pt x="32481" y="21146"/>
                        <a:pt x="25623" y="14288"/>
                        <a:pt x="17145" y="14288"/>
                      </a:cubicBezTo>
                      <a:lnTo>
                        <a:pt x="7144" y="14288"/>
                      </a:lnTo>
                      <a:cubicBezTo>
                        <a:pt x="3239" y="14288"/>
                        <a:pt x="0" y="11049"/>
                        <a:pt x="0" y="7144"/>
                      </a:cubicBezTo>
                      <a:cubicBezTo>
                        <a:pt x="0" y="3239"/>
                        <a:pt x="3239" y="0"/>
                        <a:pt x="7144" y="0"/>
                      </a:cubicBezTo>
                      <a:lnTo>
                        <a:pt x="17145" y="0"/>
                      </a:lnTo>
                      <a:cubicBezTo>
                        <a:pt x="33433" y="0"/>
                        <a:pt x="46768" y="13240"/>
                        <a:pt x="46768" y="29623"/>
                      </a:cubicBezTo>
                      <a:lnTo>
                        <a:pt x="46768" y="51530"/>
                      </a:lnTo>
                      <a:cubicBezTo>
                        <a:pt x="46768" y="55435"/>
                        <a:pt x="43530" y="58674"/>
                        <a:pt x="39624" y="586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55565A"/>
                    </a:solidFill>
                    <a:latin typeface="Roboto"/>
                  </a:endParaRPr>
                </a:p>
              </p:txBody>
            </p:sp>
            <p:grpSp>
              <p:nvGrpSpPr>
                <p:cNvPr id="67" name="Graphic 825">
                  <a:extLst>
                    <a:ext uri="{FF2B5EF4-FFF2-40B4-BE49-F238E27FC236}">
                      <a16:creationId xmlns:a16="http://schemas.microsoft.com/office/drawing/2014/main" id="{7A0BEBC7-6DD4-ED88-1173-370B3BE58E7D}"/>
                    </a:ext>
                  </a:extLst>
                </p:cNvPr>
                <p:cNvGrpSpPr/>
                <p:nvPr>
                  <p:custDataLst>
                    <p:tags r:id="rId15"/>
                  </p:custDataLst>
                </p:nvPr>
              </p:nvGrpSpPr>
              <p:grpSpPr>
                <a:xfrm>
                  <a:off x="10448419" y="5923179"/>
                  <a:ext cx="137903" cy="147341"/>
                  <a:chOff x="10448419" y="5923179"/>
                  <a:chExt cx="137903" cy="147341"/>
                </a:xfrm>
                <a:grpFill/>
              </p:grpSpPr>
              <p:grpSp>
                <p:nvGrpSpPr>
                  <p:cNvPr id="69" name="Graphic 825">
                    <a:extLst>
                      <a:ext uri="{FF2B5EF4-FFF2-40B4-BE49-F238E27FC236}">
                        <a16:creationId xmlns:a16="http://schemas.microsoft.com/office/drawing/2014/main" id="{DC3BB572-6191-348F-12BC-1DD9046514CC}"/>
                      </a:ext>
                    </a:extLst>
                  </p:cNvPr>
                  <p:cNvGrpSpPr/>
                  <p:nvPr>
                    <p:custDataLst>
                      <p:tags r:id="rId17"/>
                    </p:custDataLst>
                  </p:nvPr>
                </p:nvGrpSpPr>
                <p:grpSpPr>
                  <a:xfrm>
                    <a:off x="10448419" y="5923179"/>
                    <a:ext cx="137903" cy="39232"/>
                    <a:chOff x="10448419" y="5923179"/>
                    <a:chExt cx="137903" cy="39232"/>
                  </a:xfrm>
                  <a:grpFill/>
                </p:grpSpPr>
                <p:sp>
                  <p:nvSpPr>
                    <p:cNvPr id="76" name="Freeform: Shape 869">
                      <a:extLst>
                        <a:ext uri="{FF2B5EF4-FFF2-40B4-BE49-F238E27FC236}">
                          <a16:creationId xmlns:a16="http://schemas.microsoft.com/office/drawing/2014/main" id="{339EBB9D-B172-4363-DBC2-BC28BEA569C6}"/>
                        </a:ext>
                      </a:extLst>
                    </p:cNvPr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10495359" y="5937647"/>
                      <a:ext cx="90963" cy="14287"/>
                    </a:xfrm>
                    <a:custGeom>
                      <a:avLst/>
                      <a:gdLst>
                        <a:gd name="connsiteX0" fmla="*/ 83820 w 90963"/>
                        <a:gd name="connsiteY0" fmla="*/ 14288 h 14287"/>
                        <a:gd name="connsiteX1" fmla="*/ 7144 w 90963"/>
                        <a:gd name="connsiteY1" fmla="*/ 14288 h 14287"/>
                        <a:gd name="connsiteX2" fmla="*/ 0 w 90963"/>
                        <a:gd name="connsiteY2" fmla="*/ 7144 h 14287"/>
                        <a:gd name="connsiteX3" fmla="*/ 7144 w 90963"/>
                        <a:gd name="connsiteY3" fmla="*/ 0 h 14287"/>
                        <a:gd name="connsiteX4" fmla="*/ 83820 w 90963"/>
                        <a:gd name="connsiteY4" fmla="*/ 0 h 14287"/>
                        <a:gd name="connsiteX5" fmla="*/ 90964 w 90963"/>
                        <a:gd name="connsiteY5" fmla="*/ 7144 h 14287"/>
                        <a:gd name="connsiteX6" fmla="*/ 83820 w 90963"/>
                        <a:gd name="connsiteY6" fmla="*/ 14288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963" h="14287">
                          <a:moveTo>
                            <a:pt x="83820" y="14288"/>
                          </a:moveTo>
                          <a:lnTo>
                            <a:pt x="7144" y="14288"/>
                          </a:lnTo>
                          <a:cubicBezTo>
                            <a:pt x="3239" y="14288"/>
                            <a:pt x="0" y="11049"/>
                            <a:pt x="0" y="7144"/>
                          </a:cubicBezTo>
                          <a:cubicBezTo>
                            <a:pt x="0" y="3238"/>
                            <a:pt x="3239" y="0"/>
                            <a:pt x="7144" y="0"/>
                          </a:cubicBezTo>
                          <a:lnTo>
                            <a:pt x="83820" y="0"/>
                          </a:lnTo>
                          <a:cubicBezTo>
                            <a:pt x="87725" y="0"/>
                            <a:pt x="90964" y="3238"/>
                            <a:pt x="90964" y="7144"/>
                          </a:cubicBezTo>
                          <a:cubicBezTo>
                            <a:pt x="90964" y="11049"/>
                            <a:pt x="87725" y="14288"/>
                            <a:pt x="83820" y="14288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kern="0">
                        <a:solidFill>
                          <a:srgbClr val="55565A"/>
                        </a:solidFill>
                        <a:latin typeface="Roboto"/>
                      </a:endParaRPr>
                    </a:p>
                  </p:txBody>
                </p:sp>
                <p:sp>
                  <p:nvSpPr>
                    <p:cNvPr id="77" name="Freeform: Shape 870">
                      <a:extLst>
                        <a:ext uri="{FF2B5EF4-FFF2-40B4-BE49-F238E27FC236}">
                          <a16:creationId xmlns:a16="http://schemas.microsoft.com/office/drawing/2014/main" id="{9F983ED0-D748-12A6-4DD6-677448E990E1}"/>
                        </a:ext>
                      </a:extLst>
                    </p:cNvPr>
                    <p:cNvSpPr/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10448419" y="5923179"/>
                      <a:ext cx="40452" cy="39232"/>
                    </a:xfrm>
                    <a:custGeom>
                      <a:avLst/>
                      <a:gdLst>
                        <a:gd name="connsiteX0" fmla="*/ 12364 w 40452"/>
                        <a:gd name="connsiteY0" fmla="*/ 39138 h 39232"/>
                        <a:gd name="connsiteX1" fmla="*/ 7126 w 40452"/>
                        <a:gd name="connsiteY1" fmla="*/ 36852 h 39232"/>
                        <a:gd name="connsiteX2" fmla="*/ 1887 w 40452"/>
                        <a:gd name="connsiteY2" fmla="*/ 31232 h 39232"/>
                        <a:gd name="connsiteX3" fmla="*/ 2268 w 40452"/>
                        <a:gd name="connsiteY3" fmla="*/ 21135 h 39232"/>
                        <a:gd name="connsiteX4" fmla="*/ 12079 w 40452"/>
                        <a:gd name="connsiteY4" fmla="*/ 21231 h 39232"/>
                        <a:gd name="connsiteX5" fmla="*/ 27795 w 40452"/>
                        <a:gd name="connsiteY5" fmla="*/ 2562 h 39232"/>
                        <a:gd name="connsiteX6" fmla="*/ 37891 w 40452"/>
                        <a:gd name="connsiteY6" fmla="*/ 1704 h 39232"/>
                        <a:gd name="connsiteX7" fmla="*/ 38749 w 40452"/>
                        <a:gd name="connsiteY7" fmla="*/ 11801 h 39232"/>
                        <a:gd name="connsiteX8" fmla="*/ 17889 w 40452"/>
                        <a:gd name="connsiteY8" fmla="*/ 36661 h 39232"/>
                        <a:gd name="connsiteX9" fmla="*/ 12555 w 40452"/>
                        <a:gd name="connsiteY9" fmla="*/ 39233 h 39232"/>
                        <a:gd name="connsiteX10" fmla="*/ 12364 w 40452"/>
                        <a:gd name="connsiteY10" fmla="*/ 39138 h 39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0452" h="39232">
                          <a:moveTo>
                            <a:pt x="12364" y="39138"/>
                          </a:moveTo>
                          <a:cubicBezTo>
                            <a:pt x="10364" y="39138"/>
                            <a:pt x="8459" y="38280"/>
                            <a:pt x="7126" y="36852"/>
                          </a:cubicBezTo>
                          <a:lnTo>
                            <a:pt x="1887" y="31232"/>
                          </a:lnTo>
                          <a:cubicBezTo>
                            <a:pt x="-780" y="28374"/>
                            <a:pt x="-590" y="23802"/>
                            <a:pt x="2268" y="21135"/>
                          </a:cubicBezTo>
                          <a:cubicBezTo>
                            <a:pt x="5030" y="18564"/>
                            <a:pt x="9411" y="18659"/>
                            <a:pt x="12079" y="21231"/>
                          </a:cubicBezTo>
                          <a:lnTo>
                            <a:pt x="27795" y="2562"/>
                          </a:lnTo>
                          <a:cubicBezTo>
                            <a:pt x="30367" y="-486"/>
                            <a:pt x="34843" y="-867"/>
                            <a:pt x="37891" y="1704"/>
                          </a:cubicBezTo>
                          <a:cubicBezTo>
                            <a:pt x="40939" y="4276"/>
                            <a:pt x="41320" y="8753"/>
                            <a:pt x="38749" y="11801"/>
                          </a:cubicBezTo>
                          <a:lnTo>
                            <a:pt x="17889" y="36661"/>
                          </a:lnTo>
                          <a:cubicBezTo>
                            <a:pt x="16555" y="38280"/>
                            <a:pt x="14650" y="39138"/>
                            <a:pt x="12555" y="39233"/>
                          </a:cubicBezTo>
                          <a:cubicBezTo>
                            <a:pt x="12460" y="39138"/>
                            <a:pt x="12364" y="39138"/>
                            <a:pt x="12364" y="39138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kern="0">
                        <a:solidFill>
                          <a:srgbClr val="55565A"/>
                        </a:solidFill>
                        <a:latin typeface="Roboto"/>
                      </a:endParaRPr>
                    </a:p>
                  </p:txBody>
                </p:sp>
              </p:grpSp>
              <p:grpSp>
                <p:nvGrpSpPr>
                  <p:cNvPr id="70" name="Graphic 825">
                    <a:extLst>
                      <a:ext uri="{FF2B5EF4-FFF2-40B4-BE49-F238E27FC236}">
                        <a16:creationId xmlns:a16="http://schemas.microsoft.com/office/drawing/2014/main" id="{20BDE704-7831-44CC-F393-7304E9A9B698}"/>
                      </a:ext>
                    </a:extLst>
                  </p:cNvPr>
                  <p:cNvGrpSpPr/>
                  <p:nvPr>
                    <p:custDataLst>
                      <p:tags r:id="rId18"/>
                    </p:custDataLst>
                  </p:nvPr>
                </p:nvGrpSpPr>
                <p:grpSpPr>
                  <a:xfrm>
                    <a:off x="10448419" y="5977186"/>
                    <a:ext cx="137903" cy="39232"/>
                    <a:chOff x="10448419" y="5977186"/>
                    <a:chExt cx="137903" cy="39232"/>
                  </a:xfrm>
                  <a:grpFill/>
                </p:grpSpPr>
                <p:sp>
                  <p:nvSpPr>
                    <p:cNvPr id="74" name="Freeform: Shape 872">
                      <a:extLst>
                        <a:ext uri="{FF2B5EF4-FFF2-40B4-BE49-F238E27FC236}">
                          <a16:creationId xmlns:a16="http://schemas.microsoft.com/office/drawing/2014/main" id="{2D3269B6-3726-57EB-1089-3201C820343E}"/>
                        </a:ext>
                      </a:extLst>
                    </p:cNvPr>
                    <p:cNvSpPr/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10495359" y="5991749"/>
                      <a:ext cx="90963" cy="14287"/>
                    </a:xfrm>
                    <a:custGeom>
                      <a:avLst/>
                      <a:gdLst>
                        <a:gd name="connsiteX0" fmla="*/ 83820 w 90963"/>
                        <a:gd name="connsiteY0" fmla="*/ 14288 h 14287"/>
                        <a:gd name="connsiteX1" fmla="*/ 7144 w 90963"/>
                        <a:gd name="connsiteY1" fmla="*/ 14288 h 14287"/>
                        <a:gd name="connsiteX2" fmla="*/ 0 w 90963"/>
                        <a:gd name="connsiteY2" fmla="*/ 7144 h 14287"/>
                        <a:gd name="connsiteX3" fmla="*/ 7144 w 90963"/>
                        <a:gd name="connsiteY3" fmla="*/ 0 h 14287"/>
                        <a:gd name="connsiteX4" fmla="*/ 83820 w 90963"/>
                        <a:gd name="connsiteY4" fmla="*/ 0 h 14287"/>
                        <a:gd name="connsiteX5" fmla="*/ 90964 w 90963"/>
                        <a:gd name="connsiteY5" fmla="*/ 7144 h 14287"/>
                        <a:gd name="connsiteX6" fmla="*/ 83820 w 90963"/>
                        <a:gd name="connsiteY6" fmla="*/ 14288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963" h="14287">
                          <a:moveTo>
                            <a:pt x="83820" y="14288"/>
                          </a:moveTo>
                          <a:lnTo>
                            <a:pt x="7144" y="14288"/>
                          </a:lnTo>
                          <a:cubicBezTo>
                            <a:pt x="3239" y="14288"/>
                            <a:pt x="0" y="11049"/>
                            <a:pt x="0" y="7144"/>
                          </a:cubicBezTo>
                          <a:cubicBezTo>
                            <a:pt x="0" y="3239"/>
                            <a:pt x="3239" y="0"/>
                            <a:pt x="7144" y="0"/>
                          </a:cubicBezTo>
                          <a:lnTo>
                            <a:pt x="83820" y="0"/>
                          </a:lnTo>
                          <a:cubicBezTo>
                            <a:pt x="87725" y="0"/>
                            <a:pt x="90964" y="3239"/>
                            <a:pt x="90964" y="7144"/>
                          </a:cubicBezTo>
                          <a:cubicBezTo>
                            <a:pt x="90964" y="11049"/>
                            <a:pt x="87725" y="14288"/>
                            <a:pt x="83820" y="14288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kern="0">
                        <a:solidFill>
                          <a:srgbClr val="55565A"/>
                        </a:solidFill>
                        <a:latin typeface="Roboto"/>
                      </a:endParaRPr>
                    </a:p>
                  </p:txBody>
                </p:sp>
                <p:sp>
                  <p:nvSpPr>
                    <p:cNvPr id="75" name="Freeform: Shape 873">
                      <a:extLst>
                        <a:ext uri="{FF2B5EF4-FFF2-40B4-BE49-F238E27FC236}">
                          <a16:creationId xmlns:a16="http://schemas.microsoft.com/office/drawing/2014/main" id="{402C2B08-19E1-B52B-2222-159FB3E43984}"/>
                        </a:ext>
                      </a:extLst>
                    </p:cNvPr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10448419" y="5977186"/>
                      <a:ext cx="40452" cy="39232"/>
                    </a:xfrm>
                    <a:custGeom>
                      <a:avLst/>
                      <a:gdLst>
                        <a:gd name="connsiteX0" fmla="*/ 12364 w 40452"/>
                        <a:gd name="connsiteY0" fmla="*/ 39138 h 39232"/>
                        <a:gd name="connsiteX1" fmla="*/ 7126 w 40452"/>
                        <a:gd name="connsiteY1" fmla="*/ 36852 h 39232"/>
                        <a:gd name="connsiteX2" fmla="*/ 1887 w 40452"/>
                        <a:gd name="connsiteY2" fmla="*/ 31232 h 39232"/>
                        <a:gd name="connsiteX3" fmla="*/ 2268 w 40452"/>
                        <a:gd name="connsiteY3" fmla="*/ 21135 h 39232"/>
                        <a:gd name="connsiteX4" fmla="*/ 12079 w 40452"/>
                        <a:gd name="connsiteY4" fmla="*/ 21231 h 39232"/>
                        <a:gd name="connsiteX5" fmla="*/ 27795 w 40452"/>
                        <a:gd name="connsiteY5" fmla="*/ 2562 h 39232"/>
                        <a:gd name="connsiteX6" fmla="*/ 37891 w 40452"/>
                        <a:gd name="connsiteY6" fmla="*/ 1704 h 39232"/>
                        <a:gd name="connsiteX7" fmla="*/ 38749 w 40452"/>
                        <a:gd name="connsiteY7" fmla="*/ 11801 h 39232"/>
                        <a:gd name="connsiteX8" fmla="*/ 17889 w 40452"/>
                        <a:gd name="connsiteY8" fmla="*/ 36661 h 39232"/>
                        <a:gd name="connsiteX9" fmla="*/ 12555 w 40452"/>
                        <a:gd name="connsiteY9" fmla="*/ 39233 h 39232"/>
                        <a:gd name="connsiteX10" fmla="*/ 12364 w 40452"/>
                        <a:gd name="connsiteY10" fmla="*/ 39138 h 39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0452" h="39232">
                          <a:moveTo>
                            <a:pt x="12364" y="39138"/>
                          </a:moveTo>
                          <a:cubicBezTo>
                            <a:pt x="10364" y="39138"/>
                            <a:pt x="8459" y="38280"/>
                            <a:pt x="7126" y="36852"/>
                          </a:cubicBezTo>
                          <a:lnTo>
                            <a:pt x="1887" y="31232"/>
                          </a:lnTo>
                          <a:cubicBezTo>
                            <a:pt x="-780" y="28374"/>
                            <a:pt x="-590" y="23802"/>
                            <a:pt x="2268" y="21135"/>
                          </a:cubicBezTo>
                          <a:cubicBezTo>
                            <a:pt x="5030" y="18564"/>
                            <a:pt x="9411" y="18564"/>
                            <a:pt x="12079" y="21231"/>
                          </a:cubicBezTo>
                          <a:lnTo>
                            <a:pt x="27795" y="2562"/>
                          </a:lnTo>
                          <a:cubicBezTo>
                            <a:pt x="30367" y="-486"/>
                            <a:pt x="34843" y="-867"/>
                            <a:pt x="37891" y="1704"/>
                          </a:cubicBezTo>
                          <a:cubicBezTo>
                            <a:pt x="40939" y="4276"/>
                            <a:pt x="41320" y="8753"/>
                            <a:pt x="38749" y="11801"/>
                          </a:cubicBezTo>
                          <a:lnTo>
                            <a:pt x="17889" y="36661"/>
                          </a:lnTo>
                          <a:cubicBezTo>
                            <a:pt x="16555" y="38280"/>
                            <a:pt x="14650" y="39138"/>
                            <a:pt x="12555" y="39233"/>
                          </a:cubicBezTo>
                          <a:cubicBezTo>
                            <a:pt x="12460" y="39138"/>
                            <a:pt x="12364" y="39138"/>
                            <a:pt x="12364" y="39138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kern="0">
                        <a:solidFill>
                          <a:srgbClr val="55565A"/>
                        </a:solidFill>
                        <a:latin typeface="Roboto"/>
                      </a:endParaRPr>
                    </a:p>
                  </p:txBody>
                </p:sp>
              </p:grpSp>
              <p:grpSp>
                <p:nvGrpSpPr>
                  <p:cNvPr id="71" name="Graphic 825">
                    <a:extLst>
                      <a:ext uri="{FF2B5EF4-FFF2-40B4-BE49-F238E27FC236}">
                        <a16:creationId xmlns:a16="http://schemas.microsoft.com/office/drawing/2014/main" id="{98EEDB1E-EDD8-BC73-7744-550DB183AD33}"/>
                      </a:ext>
                    </a:extLst>
                  </p:cNvPr>
                  <p:cNvGrpSpPr/>
                  <p:nvPr>
                    <p:custDataLst>
                      <p:tags r:id="rId19"/>
                    </p:custDataLst>
                  </p:nvPr>
                </p:nvGrpSpPr>
                <p:grpSpPr>
                  <a:xfrm>
                    <a:off x="10448419" y="6031288"/>
                    <a:ext cx="137903" cy="39232"/>
                    <a:chOff x="10448419" y="6031288"/>
                    <a:chExt cx="137903" cy="39232"/>
                  </a:xfrm>
                  <a:grpFill/>
                </p:grpSpPr>
                <p:sp>
                  <p:nvSpPr>
                    <p:cNvPr id="72" name="Freeform: Shape 875">
                      <a:extLst>
                        <a:ext uri="{FF2B5EF4-FFF2-40B4-BE49-F238E27FC236}">
                          <a16:creationId xmlns:a16="http://schemas.microsoft.com/office/drawing/2014/main" id="{B48B421D-4688-4D30-364F-6B6479224238}"/>
                        </a:ext>
                      </a:extLst>
                    </p:cNvPr>
                    <p:cNvSpPr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10495359" y="6045851"/>
                      <a:ext cx="90963" cy="14287"/>
                    </a:xfrm>
                    <a:custGeom>
                      <a:avLst/>
                      <a:gdLst>
                        <a:gd name="connsiteX0" fmla="*/ 83820 w 90963"/>
                        <a:gd name="connsiteY0" fmla="*/ 14288 h 14287"/>
                        <a:gd name="connsiteX1" fmla="*/ 7144 w 90963"/>
                        <a:gd name="connsiteY1" fmla="*/ 14288 h 14287"/>
                        <a:gd name="connsiteX2" fmla="*/ 0 w 90963"/>
                        <a:gd name="connsiteY2" fmla="*/ 7144 h 14287"/>
                        <a:gd name="connsiteX3" fmla="*/ 7144 w 90963"/>
                        <a:gd name="connsiteY3" fmla="*/ 0 h 14287"/>
                        <a:gd name="connsiteX4" fmla="*/ 83820 w 90963"/>
                        <a:gd name="connsiteY4" fmla="*/ 0 h 14287"/>
                        <a:gd name="connsiteX5" fmla="*/ 90964 w 90963"/>
                        <a:gd name="connsiteY5" fmla="*/ 7144 h 14287"/>
                        <a:gd name="connsiteX6" fmla="*/ 83820 w 90963"/>
                        <a:gd name="connsiteY6" fmla="*/ 14288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963" h="14287">
                          <a:moveTo>
                            <a:pt x="83820" y="14288"/>
                          </a:moveTo>
                          <a:lnTo>
                            <a:pt x="7144" y="14288"/>
                          </a:lnTo>
                          <a:cubicBezTo>
                            <a:pt x="3239" y="14288"/>
                            <a:pt x="0" y="11049"/>
                            <a:pt x="0" y="7144"/>
                          </a:cubicBezTo>
                          <a:cubicBezTo>
                            <a:pt x="0" y="3239"/>
                            <a:pt x="3239" y="0"/>
                            <a:pt x="7144" y="0"/>
                          </a:cubicBezTo>
                          <a:lnTo>
                            <a:pt x="83820" y="0"/>
                          </a:lnTo>
                          <a:cubicBezTo>
                            <a:pt x="87725" y="0"/>
                            <a:pt x="90964" y="3239"/>
                            <a:pt x="90964" y="7144"/>
                          </a:cubicBezTo>
                          <a:cubicBezTo>
                            <a:pt x="90964" y="11049"/>
                            <a:pt x="87725" y="14288"/>
                            <a:pt x="83820" y="14288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kern="0">
                        <a:solidFill>
                          <a:srgbClr val="55565A"/>
                        </a:solidFill>
                        <a:latin typeface="Roboto"/>
                      </a:endParaRPr>
                    </a:p>
                  </p:txBody>
                </p:sp>
                <p:sp>
                  <p:nvSpPr>
                    <p:cNvPr id="73" name="Freeform: Shape 876">
                      <a:extLst>
                        <a:ext uri="{FF2B5EF4-FFF2-40B4-BE49-F238E27FC236}">
                          <a16:creationId xmlns:a16="http://schemas.microsoft.com/office/drawing/2014/main" id="{B4B0F4E0-9FEE-A1FA-8981-56170B8C3AE6}"/>
                        </a:ext>
                      </a:extLst>
                    </p:cNvPr>
                    <p:cNvSpPr/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10448419" y="6031288"/>
                      <a:ext cx="40452" cy="39232"/>
                    </a:xfrm>
                    <a:custGeom>
                      <a:avLst/>
                      <a:gdLst>
                        <a:gd name="connsiteX0" fmla="*/ 12364 w 40452"/>
                        <a:gd name="connsiteY0" fmla="*/ 39138 h 39232"/>
                        <a:gd name="connsiteX1" fmla="*/ 7126 w 40452"/>
                        <a:gd name="connsiteY1" fmla="*/ 36852 h 39232"/>
                        <a:gd name="connsiteX2" fmla="*/ 1887 w 40452"/>
                        <a:gd name="connsiteY2" fmla="*/ 31232 h 39232"/>
                        <a:gd name="connsiteX3" fmla="*/ 2268 w 40452"/>
                        <a:gd name="connsiteY3" fmla="*/ 21135 h 39232"/>
                        <a:gd name="connsiteX4" fmla="*/ 12079 w 40452"/>
                        <a:gd name="connsiteY4" fmla="*/ 21231 h 39232"/>
                        <a:gd name="connsiteX5" fmla="*/ 27795 w 40452"/>
                        <a:gd name="connsiteY5" fmla="*/ 2562 h 39232"/>
                        <a:gd name="connsiteX6" fmla="*/ 37891 w 40452"/>
                        <a:gd name="connsiteY6" fmla="*/ 1704 h 39232"/>
                        <a:gd name="connsiteX7" fmla="*/ 38749 w 40452"/>
                        <a:gd name="connsiteY7" fmla="*/ 11801 h 39232"/>
                        <a:gd name="connsiteX8" fmla="*/ 17889 w 40452"/>
                        <a:gd name="connsiteY8" fmla="*/ 36661 h 39232"/>
                        <a:gd name="connsiteX9" fmla="*/ 12555 w 40452"/>
                        <a:gd name="connsiteY9" fmla="*/ 39233 h 39232"/>
                        <a:gd name="connsiteX10" fmla="*/ 12364 w 40452"/>
                        <a:gd name="connsiteY10" fmla="*/ 39138 h 39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0452" h="39232">
                          <a:moveTo>
                            <a:pt x="12364" y="39138"/>
                          </a:moveTo>
                          <a:cubicBezTo>
                            <a:pt x="10364" y="39138"/>
                            <a:pt x="8459" y="38280"/>
                            <a:pt x="7126" y="36852"/>
                          </a:cubicBezTo>
                          <a:lnTo>
                            <a:pt x="1887" y="31232"/>
                          </a:lnTo>
                          <a:cubicBezTo>
                            <a:pt x="-780" y="28374"/>
                            <a:pt x="-590" y="23802"/>
                            <a:pt x="2268" y="21135"/>
                          </a:cubicBezTo>
                          <a:cubicBezTo>
                            <a:pt x="5030" y="18564"/>
                            <a:pt x="9411" y="18659"/>
                            <a:pt x="12079" y="21231"/>
                          </a:cubicBezTo>
                          <a:lnTo>
                            <a:pt x="27795" y="2562"/>
                          </a:lnTo>
                          <a:cubicBezTo>
                            <a:pt x="30367" y="-486"/>
                            <a:pt x="34843" y="-867"/>
                            <a:pt x="37891" y="1704"/>
                          </a:cubicBezTo>
                          <a:cubicBezTo>
                            <a:pt x="40939" y="4276"/>
                            <a:pt x="41320" y="8753"/>
                            <a:pt x="38749" y="11801"/>
                          </a:cubicBezTo>
                          <a:lnTo>
                            <a:pt x="17889" y="36661"/>
                          </a:lnTo>
                          <a:cubicBezTo>
                            <a:pt x="16555" y="38280"/>
                            <a:pt x="14650" y="39138"/>
                            <a:pt x="12555" y="39233"/>
                          </a:cubicBezTo>
                          <a:cubicBezTo>
                            <a:pt x="12460" y="39138"/>
                            <a:pt x="12364" y="39138"/>
                            <a:pt x="12364" y="39138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kern="0">
                        <a:solidFill>
                          <a:srgbClr val="55565A"/>
                        </a:solidFill>
                        <a:latin typeface="Roboto"/>
                      </a:endParaRPr>
                    </a:p>
                  </p:txBody>
                </p:sp>
              </p:grpSp>
            </p:grpSp>
            <p:sp>
              <p:nvSpPr>
                <p:cNvPr id="68" name="Freeform: Shape 877">
                  <a:extLst>
                    <a:ext uri="{FF2B5EF4-FFF2-40B4-BE49-F238E27FC236}">
                      <a16:creationId xmlns:a16="http://schemas.microsoft.com/office/drawing/2014/main" id="{7549939E-7564-55A2-92F5-9FF23EA06590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0439923" y="5939838"/>
                  <a:ext cx="218312" cy="226123"/>
                </a:xfrm>
                <a:custGeom>
                  <a:avLst/>
                  <a:gdLst>
                    <a:gd name="connsiteX0" fmla="*/ 188690 w 218312"/>
                    <a:gd name="connsiteY0" fmla="*/ 226124 h 226123"/>
                    <a:gd name="connsiteX1" fmla="*/ 29623 w 218312"/>
                    <a:gd name="connsiteY1" fmla="*/ 226124 h 226123"/>
                    <a:gd name="connsiteX2" fmla="*/ 0 w 218312"/>
                    <a:gd name="connsiteY2" fmla="*/ 196501 h 226123"/>
                    <a:gd name="connsiteX3" fmla="*/ 0 w 218312"/>
                    <a:gd name="connsiteY3" fmla="*/ 183547 h 226123"/>
                    <a:gd name="connsiteX4" fmla="*/ 7144 w 218312"/>
                    <a:gd name="connsiteY4" fmla="*/ 176403 h 226123"/>
                    <a:gd name="connsiteX5" fmla="*/ 14288 w 218312"/>
                    <a:gd name="connsiteY5" fmla="*/ 183547 h 226123"/>
                    <a:gd name="connsiteX6" fmla="*/ 14288 w 218312"/>
                    <a:gd name="connsiteY6" fmla="*/ 196501 h 226123"/>
                    <a:gd name="connsiteX7" fmla="*/ 29623 w 218312"/>
                    <a:gd name="connsiteY7" fmla="*/ 211836 h 226123"/>
                    <a:gd name="connsiteX8" fmla="*/ 188690 w 218312"/>
                    <a:gd name="connsiteY8" fmla="*/ 211836 h 226123"/>
                    <a:gd name="connsiteX9" fmla="*/ 204025 w 218312"/>
                    <a:gd name="connsiteY9" fmla="*/ 196501 h 226123"/>
                    <a:gd name="connsiteX10" fmla="*/ 204025 w 218312"/>
                    <a:gd name="connsiteY10" fmla="*/ 7144 h 226123"/>
                    <a:gd name="connsiteX11" fmla="*/ 211169 w 218312"/>
                    <a:gd name="connsiteY11" fmla="*/ 0 h 226123"/>
                    <a:gd name="connsiteX12" fmla="*/ 218313 w 218312"/>
                    <a:gd name="connsiteY12" fmla="*/ 7144 h 226123"/>
                    <a:gd name="connsiteX13" fmla="*/ 218313 w 218312"/>
                    <a:gd name="connsiteY13" fmla="*/ 196501 h 226123"/>
                    <a:gd name="connsiteX14" fmla="*/ 188690 w 218312"/>
                    <a:gd name="connsiteY14" fmla="*/ 226124 h 22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8312" h="226123">
                      <a:moveTo>
                        <a:pt x="188690" y="226124"/>
                      </a:moveTo>
                      <a:lnTo>
                        <a:pt x="29623" y="226124"/>
                      </a:lnTo>
                      <a:cubicBezTo>
                        <a:pt x="13335" y="226124"/>
                        <a:pt x="0" y="212884"/>
                        <a:pt x="0" y="196501"/>
                      </a:cubicBezTo>
                      <a:lnTo>
                        <a:pt x="0" y="183547"/>
                      </a:lnTo>
                      <a:cubicBezTo>
                        <a:pt x="0" y="179642"/>
                        <a:pt x="3239" y="176403"/>
                        <a:pt x="7144" y="176403"/>
                      </a:cubicBezTo>
                      <a:cubicBezTo>
                        <a:pt x="11049" y="176403"/>
                        <a:pt x="14288" y="179642"/>
                        <a:pt x="14288" y="183547"/>
                      </a:cubicBezTo>
                      <a:lnTo>
                        <a:pt x="14288" y="196501"/>
                      </a:lnTo>
                      <a:cubicBezTo>
                        <a:pt x="14288" y="204978"/>
                        <a:pt x="21146" y="211836"/>
                        <a:pt x="29623" y="211836"/>
                      </a:cubicBezTo>
                      <a:lnTo>
                        <a:pt x="188690" y="211836"/>
                      </a:lnTo>
                      <a:cubicBezTo>
                        <a:pt x="197168" y="211836"/>
                        <a:pt x="204025" y="204978"/>
                        <a:pt x="204025" y="196501"/>
                      </a:cubicBezTo>
                      <a:lnTo>
                        <a:pt x="204025" y="7144"/>
                      </a:lnTo>
                      <a:cubicBezTo>
                        <a:pt x="204025" y="3239"/>
                        <a:pt x="207264" y="0"/>
                        <a:pt x="211169" y="0"/>
                      </a:cubicBezTo>
                      <a:cubicBezTo>
                        <a:pt x="215075" y="0"/>
                        <a:pt x="218313" y="3239"/>
                        <a:pt x="218313" y="7144"/>
                      </a:cubicBezTo>
                      <a:lnTo>
                        <a:pt x="218313" y="196501"/>
                      </a:lnTo>
                      <a:cubicBezTo>
                        <a:pt x="218313" y="212884"/>
                        <a:pt x="204978" y="226124"/>
                        <a:pt x="188690" y="2261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55565A"/>
                    </a:solidFill>
                    <a:latin typeface="Roboto"/>
                  </a:endParaRPr>
                </a:p>
              </p:txBody>
            </p:sp>
          </p:grp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E75CFB-1393-CB02-9DF0-BC298AF0937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069564" y="2880823"/>
              <a:ext cx="16001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completes=1,400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F2A9F05-DC22-E328-DD4D-E2D000CD7B9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031417" y="2888304"/>
              <a:ext cx="16001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completes=1,400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34DA4ED-BB10-34EF-9E9E-0BCFCA17869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250208" y="5353983"/>
              <a:ext cx="16444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rgbClr val="353435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2022 GSS Follow up</a:t>
              </a:r>
            </a:p>
            <a:p>
              <a:pPr algn="ctr"/>
              <a:r>
                <a:rPr lang="en-US" sz="1000">
                  <a:solidFill>
                    <a:srgbClr val="353435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(Web only)</a:t>
              </a:r>
            </a:p>
            <a:p>
              <a:pPr algn="ctr"/>
              <a:r>
                <a:rPr lang="en-US" sz="1000" b="1">
                  <a:solidFill>
                    <a:srgbClr val="353435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completes=1,000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35A4576-3627-6BD4-313F-9F60267C85A9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6191772" y="5041450"/>
              <a:ext cx="132907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360BF7C-8ACA-C884-C30B-BDC2F35EDC7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453458" y="4585054"/>
              <a:ext cx="5116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NRFU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03A50C-3F06-3415-2E4D-9CC0543DB00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561735" y="4598927"/>
              <a:ext cx="5116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NRFU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CAE921F-0361-FAEC-CE64-50F7F0CCBFB8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>
              <a:off x="6813032" y="5041450"/>
              <a:ext cx="0" cy="243912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19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A109-24B1-FC7E-2885-D8C6BA87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Mixed-Mode Surveys  :  </a:t>
            </a:r>
            <a:r>
              <a:rPr lang="en-US" b="1" dirty="0"/>
              <a:t>GSS 2022 Mode Differences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55964-ECCD-E11A-374B-6541F8B534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Preliminary analyses by the GSS team identified key variables that were more likely to be sensitive to mode.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39AAD-D17C-0137-BC5B-2F908BFE4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Reviewed 163 GSS key variables and classified them into three categories: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800" b="0" dirty="0"/>
              <a:t>Likely mode sensitive</a:t>
            </a:r>
          </a:p>
          <a:p>
            <a:pPr marL="568325" lvl="2" indent="-225425">
              <a:spcBef>
                <a:spcPts val="600"/>
              </a:spcBef>
            </a:pPr>
            <a:r>
              <a:rPr lang="en-US" b="0" dirty="0"/>
              <a:t>Differences of observed predicted probabilities by mode was 10pp or higher for at least one response category 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800" b="0" dirty="0"/>
              <a:t>Requires further investigation</a:t>
            </a:r>
          </a:p>
          <a:p>
            <a:pPr marL="568325" lvl="2" indent="-222250">
              <a:spcBef>
                <a:spcPts val="600"/>
              </a:spcBef>
            </a:pPr>
            <a:r>
              <a:rPr lang="en-US" dirty="0"/>
              <a:t>Differences were less than 10pp but still high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800" b="0" dirty="0"/>
              <a:t>Less likely to be mode sensitive</a:t>
            </a:r>
          </a:p>
          <a:p>
            <a:pPr marL="457200" indent="-457200">
              <a:buFont typeface="+mj-lt"/>
              <a:buAutoNum type="arabicPeriod"/>
            </a:pPr>
            <a:endParaRPr lang="en-US" sz="1800" b="0" dirty="0"/>
          </a:p>
          <a:p>
            <a:r>
              <a:rPr lang="en-US" dirty="0"/>
              <a:t>We focus our analysis on the 44 variables identified in the first two groups.</a:t>
            </a:r>
          </a:p>
          <a:p>
            <a:pPr marL="346075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These variables are most likely to see the most extreme variables mode differences.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995C6-FF1E-D341-BFFA-699A1FF5AC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https://gss.norc.org/Documents/codebook/GSS%202022%20Codebook.pdf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89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EFDF-AD0C-5E4C-BFFE-3C88F026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Effect Adjustments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ABAA0-70D9-1944-A6CC-C46C62F27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Level</a:t>
            </a:r>
          </a:p>
        </p:txBody>
      </p:sp>
    </p:spTree>
    <p:extLst>
      <p:ext uri="{BB962C8B-B14F-4D97-AF65-F5344CB8AC3E}">
        <p14:creationId xmlns:p14="http://schemas.microsoft.com/office/powerpoint/2010/main" val="2851906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heme/theme1.xml><?xml version="1.0" encoding="utf-8"?>
<a:theme xmlns:a="http://schemas.openxmlformats.org/drawingml/2006/main" name="NORC_Theme">
  <a:themeElements>
    <a:clrScheme name="NORC">
      <a:dk1>
        <a:srgbClr val="353435"/>
      </a:dk1>
      <a:lt1>
        <a:srgbClr val="FFFFFF"/>
      </a:lt1>
      <a:dk2>
        <a:srgbClr val="EC712E"/>
      </a:dk2>
      <a:lt2>
        <a:srgbClr val="ADA39D"/>
      </a:lt2>
      <a:accent1>
        <a:srgbClr val="77376B"/>
      </a:accent1>
      <a:accent2>
        <a:srgbClr val="4C7B91"/>
      </a:accent2>
      <a:accent3>
        <a:srgbClr val="4D796E"/>
      </a:accent3>
      <a:accent4>
        <a:srgbClr val="BC8C2C"/>
      </a:accent4>
      <a:accent5>
        <a:srgbClr val="C55051"/>
      </a:accent5>
      <a:accent6>
        <a:srgbClr val="8D1821"/>
      </a:accent6>
      <a:hlink>
        <a:srgbClr val="353435"/>
      </a:hlink>
      <a:folHlink>
        <a:srgbClr val="353435"/>
      </a:folHlink>
    </a:clrScheme>
    <a:fontScheme name="NORC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solidFill>
            <a:schemeClr val="accent5"/>
          </a:solidFill>
        </a:ln>
      </a:spPr>
      <a:bodyPr rtlCol="0" anchor="ctr"/>
      <a:lstStyle>
        <a:defPPr algn="l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RC-ResearchScience-Widescreen_508.pptx" id="{6217B093-E322-4CBC-A768-948D342F83BB}" vid="{070FB13F-8FC1-4E53-BAD5-2D283A5289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9baf1e-45c8-4993-a8ef-9209070ee381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40d2437-d853-4db3-bdda-a2b2af628f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32326B36E594294DAFE7D0ACE3C56" ma:contentTypeVersion="11" ma:contentTypeDescription="Create a new document." ma:contentTypeScope="" ma:versionID="b342e8030ec2221bb9fca649a9fc1e76">
  <xsd:schema xmlns:xsd="http://www.w3.org/2001/XMLSchema" xmlns:xs="http://www.w3.org/2001/XMLSchema" xmlns:p="http://schemas.microsoft.com/office/2006/metadata/properties" xmlns:ns2="a05937c2-c72e-4da0-8099-8e72a155abb7" xmlns:ns3="fcd4c421-726a-4b7f-beee-f7de33144bd4" targetNamespace="http://schemas.microsoft.com/office/2006/metadata/properties" ma:root="true" ma:fieldsID="7dbeb012e009f83b93998cd20d25d080" ns2:_="" ns3:_="">
    <xsd:import namespace="a05937c2-c72e-4da0-8099-8e72a155abb7"/>
    <xsd:import namespace="fcd4c421-726a-4b7f-beee-f7de33144bd4"/>
    <xsd:element name="properties">
      <xsd:complexType>
        <xsd:sequence>
          <xsd:element name="documentManagement">
            <xsd:complexType>
              <xsd:all>
                <xsd:element ref="ns2:k9db3b431ef24718af3059c61f0fc870" minOccurs="0"/>
                <xsd:element ref="ns2:TaxCatchAll" minOccurs="0"/>
                <xsd:element ref="ns2:TaxCatchAllLabel" minOccurs="0"/>
                <xsd:element ref="ns2:PD_x0020_Number" minOccurs="0"/>
                <xsd:element ref="ns2:Proposal_x0020_Title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937c2-c72e-4da0-8099-8e72a155abb7" elementFormDefault="qualified">
    <xsd:import namespace="http://schemas.microsoft.com/office/2006/documentManagement/types"/>
    <xsd:import namespace="http://schemas.microsoft.com/office/infopath/2007/PartnerControls"/>
    <xsd:element name="k9db3b431ef24718af3059c61f0fc870" ma:index="8" nillable="true" ma:taxonomy="true" ma:internalName="k9db3b431ef24718af3059c61f0fc870" ma:taxonomyFieldName="Department1" ma:displayName="Department" ma:readOnly="false" ma:default="" ma:fieldId="{49db3b43-1ef2-4718-af30-59c61f0fc870}" ma:sspId="744a5fc2-e1de-4226-a417-e5990e3526f4" ma:termSetId="d7495742-5e4c-4a9d-9ba2-b23d9217a7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a2bf3ad-66a0-4184-aaca-ac28e46f03a1}" ma:internalName="TaxCatchAll" ma:showField="CatchAllData" ma:web="cedfb1bc-1e1a-4226-b1c8-3a076972c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a2bf3ad-66a0-4184-aaca-ac28e46f03a1}" ma:internalName="TaxCatchAllLabel" ma:readOnly="true" ma:showField="CatchAllDataLabel" ma:web="cedfb1bc-1e1a-4226-b1c8-3a076972c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D_x0020_Number" ma:index="12" nillable="true" ma:displayName="PD Number" ma:internalName="PD_x0020_Number" ma:readOnly="false">
      <xsd:simpleType>
        <xsd:restriction base="dms:Text">
          <xsd:maxLength value="255"/>
        </xsd:restriction>
      </xsd:simpleType>
    </xsd:element>
    <xsd:element name="Proposal_x0020_Title" ma:index="13" nillable="true" ma:displayName="Proposal Title" ma:internalName="Proposal_x0020_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4c421-726a-4b7f-beee-f7de33144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23C8F-9D58-47C9-B284-925639A8EE10}">
  <ds:schemaRefs>
    <ds:schemaRef ds:uri="http://purl.org/dc/dcmitype/"/>
    <ds:schemaRef ds:uri="fcd4c421-726a-4b7f-beee-f7de33144bd4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05937c2-c72e-4da0-8099-8e72a155abb7"/>
  </ds:schemaRefs>
</ds:datastoreItem>
</file>

<file path=customXml/itemProps2.xml><?xml version="1.0" encoding="utf-8"?>
<ds:datastoreItem xmlns:ds="http://schemas.openxmlformats.org/officeDocument/2006/customXml" ds:itemID="{D19EDE3D-2960-4359-AE8E-326475923110}"/>
</file>

<file path=customXml/itemProps3.xml><?xml version="1.0" encoding="utf-8"?>
<ds:datastoreItem xmlns:ds="http://schemas.openxmlformats.org/officeDocument/2006/customXml" ds:itemID="{5D5AF836-B7ED-4108-933F-BBCA1C54785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CBE936-6A26-4486-BB58-FC0EE0EC8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937c2-c72e-4da0-8099-8e72a155abb7"/>
    <ds:schemaRef ds:uri="fcd4c421-726a-4b7f-beee-f7de33144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NORC-ResearchScience-Widescreen-template</Template>
  <TotalTime>474</TotalTime>
  <Words>1885</Words>
  <Application>Microsoft Office PowerPoint</Application>
  <PresentationFormat>Widescreen</PresentationFormat>
  <Paragraphs>298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NORC_Theme</vt:lpstr>
      <vt:lpstr>Exploring Mode Effect Adjustment Approaches for a Web and Face-to-Face Survey</vt:lpstr>
      <vt:lpstr>Agenda </vt:lpstr>
      <vt:lpstr>Mixed-Mode Surveys</vt:lpstr>
      <vt:lpstr>Mixed-Mode Surveys  :  Modes of Surveys</vt:lpstr>
      <vt:lpstr>Mixed-Mode Surveys  :  Mode Effect Adjustments</vt:lpstr>
      <vt:lpstr>Mixed-Mode Surveys  :  Intro to the GSS</vt:lpstr>
      <vt:lpstr>Mixed-Mode Surveys  :  GSS 2022 Overall Design</vt:lpstr>
      <vt:lpstr>Mixed-Mode Surveys  :  GSS 2022 Mode Differences</vt:lpstr>
      <vt:lpstr>Mode Effect Adjustments</vt:lpstr>
      <vt:lpstr>Mode Effect Adjustments  :  Models</vt:lpstr>
      <vt:lpstr>Mode Effect Adjustments  :  Demographic Differences</vt:lpstr>
      <vt:lpstr>Mode Effect Adjustments  :  Comparison Metrics</vt:lpstr>
      <vt:lpstr>Main Findings</vt:lpstr>
      <vt:lpstr>Variable Level  :  SPKRAC</vt:lpstr>
      <vt:lpstr>Variable Level  :  POLABUSE</vt:lpstr>
      <vt:lpstr>Variable Level  :  Overall</vt:lpstr>
      <vt:lpstr>Variable Level  :  Binary variables Only</vt:lpstr>
      <vt:lpstr>Mode Effect Adjustments</vt:lpstr>
      <vt:lpstr>Mode Effect Adjustments  :  Weight Level</vt:lpstr>
      <vt:lpstr>Conclusions</vt:lpstr>
      <vt:lpstr>Conclusions  :  Key Takeaways</vt:lpstr>
      <vt:lpstr>Conclusions  :  Limitations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NORC Research Science  Starter Presentation</dc:title>
  <dc:subject>PowerPoint Presentation</dc:subject>
  <dc:creator>Brian Wells</dc:creator>
  <cp:lastModifiedBy>Brian Wells</cp:lastModifiedBy>
  <cp:revision>5</cp:revision>
  <dcterms:created xsi:type="dcterms:W3CDTF">2024-07-15T14:40:59Z</dcterms:created>
  <dcterms:modified xsi:type="dcterms:W3CDTF">2024-07-30T21:55:12Z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0x0101006D732326B36E594294DAFE7D0ACE3C56</vt:lpwstr>
  </property>
  <property fmtid="{D5CDD505-2E9C-101B-9397-08002B2CF9AE}" pid="3" name="Department Tags">
    <vt:lpwstr/>
  </property>
  <property fmtid="{D5CDD505-2E9C-101B-9397-08002B2CF9AE}" pid="4" name="Document Type">
    <vt:lpwstr/>
  </property>
  <property fmtid="{D5CDD505-2E9C-101B-9397-08002B2CF9AE}" pid="5" name="Location Tags">
    <vt:lpwstr/>
  </property>
  <property fmtid="{D5CDD505-2E9C-101B-9397-08002B2CF9AE}" pid="6" name="MediaServiceImageTags">
    <vt:lpwstr/>
  </property>
  <property fmtid="{D5CDD505-2E9C-101B-9397-08002B2CF9AE}" pid="7" name="NXPowerLiteLastOptimized">
    <vt:lpwstr>6665302</vt:lpwstr>
  </property>
  <property fmtid="{D5CDD505-2E9C-101B-9397-08002B2CF9AE}" pid="8" name="NXPowerLiteSettings">
    <vt:lpwstr>F7000F7008E001</vt:lpwstr>
  </property>
  <property fmtid="{D5CDD505-2E9C-101B-9397-08002B2CF9AE}" pid="9" name="NXPowerLiteVersion">
    <vt:lpwstr>D9.1.2</vt:lpwstr>
  </property>
  <property fmtid="{D5CDD505-2E9C-101B-9397-08002B2CF9AE}" pid="10" name="Project Tags">
    <vt:lpwstr/>
  </property>
  <property fmtid="{D5CDD505-2E9C-101B-9397-08002B2CF9AE}" pid="11" name="Topic Tags">
    <vt:lpwstr/>
  </property>
  <property fmtid="{D5CDD505-2E9C-101B-9397-08002B2CF9AE}" pid="12" name="Department1">
    <vt:lpwstr/>
  </property>
</Properties>
</file>